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62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  <a:srgbClr val="FF2F92"/>
    <a:srgbClr val="FF7E79"/>
    <a:srgbClr val="73F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05"/>
  </p:normalViewPr>
  <p:slideViewPr>
    <p:cSldViewPr snapToGrid="0">
      <p:cViewPr varScale="1">
        <p:scale>
          <a:sx n="107" d="100"/>
          <a:sy n="107" d="100"/>
        </p:scale>
        <p:origin x="17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956A0-DB12-E046-87C1-AC05D5BC427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1B749-8D51-B04D-B0BA-A2407B7526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241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71B749-8D51-B04D-B0BA-A2407B7526D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9431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71B749-8D51-B04D-B0BA-A2407B7526D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492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71B749-8D51-B04D-B0BA-A2407B7526D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162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71B749-8D51-B04D-B0BA-A2407B7526D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16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54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454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31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76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38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1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764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41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481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86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0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49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80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DED9C355-81F1-1C2D-D381-CCDA984C4CEC}"/>
              </a:ext>
            </a:extLst>
          </p:cNvPr>
          <p:cNvSpPr txBox="1"/>
          <p:nvPr/>
        </p:nvSpPr>
        <p:spPr>
          <a:xfrm>
            <a:off x="0" y="0"/>
            <a:ext cx="307497" cy="701730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</a:p>
          <a:p>
            <a:pPr algn="ctr"/>
            <a:r>
              <a:rPr lang="fr-FR" dirty="0"/>
              <a:t>H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N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L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G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  <a:br>
              <a:rPr lang="fr-FR" dirty="0"/>
            </a:br>
            <a:r>
              <a:rPr lang="fr-FR" dirty="0" err="1"/>
              <a:t>É</a:t>
            </a:r>
            <a:endParaRPr lang="fr-FR" dirty="0"/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D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1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07226F6D-107F-0ABA-46EF-6ABC8792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324788"/>
              </p:ext>
            </p:extLst>
          </p:nvPr>
        </p:nvGraphicFramePr>
        <p:xfrm>
          <a:off x="307497" y="1"/>
          <a:ext cx="8836503" cy="7278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113">
                  <a:extLst>
                    <a:ext uri="{9D8B030D-6E8A-4147-A177-3AD203B41FA5}">
                      <a16:colId xmlns:a16="http://schemas.microsoft.com/office/drawing/2014/main" val="2532326614"/>
                    </a:ext>
                  </a:extLst>
                </a:gridCol>
                <a:gridCol w="2507226">
                  <a:extLst>
                    <a:ext uri="{9D8B030D-6E8A-4147-A177-3AD203B41FA5}">
                      <a16:colId xmlns:a16="http://schemas.microsoft.com/office/drawing/2014/main" val="391635098"/>
                    </a:ext>
                  </a:extLst>
                </a:gridCol>
                <a:gridCol w="1843548">
                  <a:extLst>
                    <a:ext uri="{9D8B030D-6E8A-4147-A177-3AD203B41FA5}">
                      <a16:colId xmlns:a16="http://schemas.microsoft.com/office/drawing/2014/main" val="1519942513"/>
                    </a:ext>
                  </a:extLst>
                </a:gridCol>
                <a:gridCol w="1814052">
                  <a:extLst>
                    <a:ext uri="{9D8B030D-6E8A-4147-A177-3AD203B41FA5}">
                      <a16:colId xmlns:a16="http://schemas.microsoft.com/office/drawing/2014/main" val="2441950881"/>
                    </a:ext>
                  </a:extLst>
                </a:gridCol>
                <a:gridCol w="1949564">
                  <a:extLst>
                    <a:ext uri="{9D8B030D-6E8A-4147-A177-3AD203B41FA5}">
                      <a16:colId xmlns:a16="http://schemas.microsoft.com/office/drawing/2014/main" val="251809052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Semaine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Objectifs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Ritualisées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Dirigées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Autonomes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9709"/>
                  </a:ext>
                </a:extLst>
              </a:tr>
              <a:tr h="981457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Découvrir le phonème A et sa comptine.</a:t>
                      </a:r>
                    </a:p>
                    <a:p>
                      <a:pPr algn="l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Scander, frapper et dénombrer les syllabes d’un mot.</a:t>
                      </a:r>
                    </a:p>
                    <a:p>
                      <a:pPr algn="l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Classer des mots en fonction de leur nombre de syllabes.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Comptine du A 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Jouons avec les sons. P24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Parlons comme des robots p25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Frappons les syllabes p26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Comptons les syllabes p27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ver des syllabes p30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chasse aux intrus p31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pêche à la ligne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repas de Siméon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cartes à pince des syllabes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dessin des syllabes. P32-33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518245"/>
                  </a:ext>
                </a:extLst>
              </a:tr>
              <a:tr h="1109473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Découvrir le phonème O et sa comptine</a:t>
                      </a:r>
                    </a:p>
                    <a:p>
                      <a:pPr algn="l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Frapper et dénombrer les syllabes d’un mot.</a:t>
                      </a:r>
                    </a:p>
                    <a:p>
                      <a:pPr algn="l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les syllabes d’un mot : classer des mots.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Comptine du 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Jouons avec les sons. p24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Frappons les syllabes p26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Comptons les syllabes p27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Donnons à manger à Siméon p28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parcours des animaux p34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loto des syllabes p35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pêche à la ligne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labyrinthe des syllabes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syllabes des animaux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tri d’images P36-37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048767"/>
                  </a:ext>
                </a:extLst>
              </a:tr>
              <a:tr h="11094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S3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Découvrir le phonème I et sa comptine.</a:t>
                      </a:r>
                    </a:p>
                    <a:p>
                      <a:pPr algn="l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les syllabes d’un mot.</a:t>
                      </a:r>
                    </a:p>
                    <a:p>
                      <a:pPr algn="l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les syllabes d’un mot : classer des mots.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Comptine du 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Jouons avec les sons. P24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Comptons les syllabes p27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Donnons à manger à Siméon p28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course vers la forêt. P38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L’échelle des syllabes p39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puzzles codés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L’arbre des syllabes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cadeau des animaux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paires d’animaux P40-41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532267"/>
                  </a:ext>
                </a:extLst>
              </a:tr>
              <a:tr h="11094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S4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Découvrir le phonème U et 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sa comptine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les syllabes d’un mot : classer des mots.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une syllabe.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et coder les syllabes d’un mot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Isoler la syllabe d’attaque d’un mot et la doubler.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Comptine du 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Jouons avec les sons. P24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Donnons à manger à Siméon p28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Jouons avec les syllabes p29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syllabes à coder p42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syllabes magiques 1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P43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L’intrus des syllabes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puzzle des syllabes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codage des syllabes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chemin du chat P44-45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6089471"/>
                  </a:ext>
                </a:extLst>
              </a:tr>
              <a:tr h="13655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S5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Découvrir les phonèmes E et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É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et leur comptine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les syllabes d’un mot Discriminer une syllabe. Classer des mots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et coder les syllabes d’un mot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Isoler la syllabe finale d’un mot et la doubler.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Isoler et inverser la syllabe d’attaque et la syllabe finale d’un mot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Comptines du E et du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É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Jouons avec les sons. P24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Donnons à manger à Siméon p28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Jouons avec les syllabes p29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syllabes magiques 2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p46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syllabes inversées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p47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capture des syllabes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repas de Siméon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intrus de début de mots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cartes associées 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P48-49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11555"/>
                  </a:ext>
                </a:extLst>
              </a:tr>
              <a:tr h="969260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 6 - 7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et coder les syllabes d’un mot. Isoler et inverser la syllabe d’attaque et la syllabe finale d’un mot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Révision + rattrapage des AR non faites.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Fiches bilans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Rattrapage des AD non faites.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Révision + Rattrapage des AA non faites.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298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534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DED9C355-81F1-1C2D-D381-CCDA984C4CEC}"/>
              </a:ext>
            </a:extLst>
          </p:cNvPr>
          <p:cNvSpPr txBox="1"/>
          <p:nvPr/>
        </p:nvSpPr>
        <p:spPr>
          <a:xfrm>
            <a:off x="0" y="0"/>
            <a:ext cx="307497" cy="729430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</a:t>
            </a:r>
          </a:p>
          <a:p>
            <a:pPr algn="ctr"/>
            <a:r>
              <a:rPr lang="fr-FR" dirty="0"/>
              <a:t>A</a:t>
            </a:r>
          </a:p>
          <a:p>
            <a:pPr algn="ctr"/>
            <a:r>
              <a:rPr lang="fr-FR" dirty="0" err="1"/>
              <a:t>T</a:t>
            </a:r>
            <a:endParaRPr lang="fr-FR" dirty="0"/>
          </a:p>
          <a:p>
            <a:pPr algn="ctr"/>
            <a:r>
              <a:rPr lang="fr-FR" dirty="0"/>
              <a:t>H</a:t>
            </a:r>
          </a:p>
          <a:p>
            <a:pPr algn="ctr"/>
            <a:r>
              <a:rPr lang="fr-FR" dirty="0" err="1"/>
              <a:t>É</a:t>
            </a:r>
            <a:endParaRPr lang="fr-FR" dirty="0"/>
          </a:p>
          <a:p>
            <a:pPr algn="ctr"/>
            <a:r>
              <a:rPr lang="fr-FR" dirty="0"/>
              <a:t>MA</a:t>
            </a:r>
          </a:p>
          <a:p>
            <a:pPr algn="ctr"/>
            <a:r>
              <a:rPr lang="fr-FR" dirty="0" err="1"/>
              <a:t>T</a:t>
            </a:r>
            <a:endParaRPr lang="fr-FR" dirty="0"/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Q</a:t>
            </a:r>
          </a:p>
          <a:p>
            <a:pPr algn="ctr"/>
            <a:r>
              <a:rPr lang="fr-FR" dirty="0"/>
              <a:t>U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r>
              <a:rPr lang="fr-FR" dirty="0"/>
              <a:t>S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  <a:br>
              <a:rPr lang="fr-FR" dirty="0"/>
            </a:br>
            <a:r>
              <a:rPr lang="fr-FR" dirty="0" err="1"/>
              <a:t>É</a:t>
            </a:r>
            <a:endParaRPr lang="fr-FR" dirty="0"/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D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1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07226F6D-107F-0ABA-46EF-6ABC8792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043044"/>
              </p:ext>
            </p:extLst>
          </p:nvPr>
        </p:nvGraphicFramePr>
        <p:xfrm>
          <a:off x="307497" y="23751"/>
          <a:ext cx="8836503" cy="7043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113">
                  <a:extLst>
                    <a:ext uri="{9D8B030D-6E8A-4147-A177-3AD203B41FA5}">
                      <a16:colId xmlns:a16="http://schemas.microsoft.com/office/drawing/2014/main" val="2532326614"/>
                    </a:ext>
                  </a:extLst>
                </a:gridCol>
                <a:gridCol w="2507226">
                  <a:extLst>
                    <a:ext uri="{9D8B030D-6E8A-4147-A177-3AD203B41FA5}">
                      <a16:colId xmlns:a16="http://schemas.microsoft.com/office/drawing/2014/main" val="391635098"/>
                    </a:ext>
                  </a:extLst>
                </a:gridCol>
                <a:gridCol w="1843548">
                  <a:extLst>
                    <a:ext uri="{9D8B030D-6E8A-4147-A177-3AD203B41FA5}">
                      <a16:colId xmlns:a16="http://schemas.microsoft.com/office/drawing/2014/main" val="1519942513"/>
                    </a:ext>
                  </a:extLst>
                </a:gridCol>
                <a:gridCol w="1814052">
                  <a:extLst>
                    <a:ext uri="{9D8B030D-6E8A-4147-A177-3AD203B41FA5}">
                      <a16:colId xmlns:a16="http://schemas.microsoft.com/office/drawing/2014/main" val="2441950881"/>
                    </a:ext>
                  </a:extLst>
                </a:gridCol>
                <a:gridCol w="1949564">
                  <a:extLst>
                    <a:ext uri="{9D8B030D-6E8A-4147-A177-3AD203B41FA5}">
                      <a16:colId xmlns:a16="http://schemas.microsoft.com/office/drawing/2014/main" val="2518090529"/>
                    </a:ext>
                  </a:extLst>
                </a:gridCol>
              </a:tblGrid>
              <a:tr h="231073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Semaine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Objectifs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Ritualisées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Dirigées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Autonomes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9709"/>
                  </a:ext>
                </a:extLst>
              </a:tr>
              <a:tr h="1201579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des petites quantités.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Exprimer le résultat d’une comparaison.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Résoudre un problème de quantité/ de partage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Réciter la comptine numérique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Reconnaissance des nombres de 1 à 6 dans les différentes écritures.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chiffres de 0 à 5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 assemblage de formes/puzzle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-Les présents / absents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-Chaque jour compte.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-Problème du jour.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/ reconnaissance sur l’ardoise.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-La chenille des chiffres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-Cache cache dans le salon : jeu de rôles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Liste de fourniture scolaire : coller le bon nombre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Jeu du cartable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Puzzles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Tangrams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Cartes à pinces fournitures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Ecriture des chiffres de 0 à 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518245"/>
                  </a:ext>
                </a:extLst>
              </a:tr>
              <a:tr h="1201579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des petites quantités.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Exprimer le résultat d’une comparaison.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Résoudre un problème de quantité/ de partage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Réciter la comptine numérique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Reconnaissance des nombres de 1 à 6 dans les différentes écritures.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chiffres de 0 à 6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Résoudre un problème de logique.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 assemblage de formes/puzzle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Identifier un algorithme et le continuer.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-Les présents / absents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-Chaque jour compte.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-Problème du jour.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-Subitizing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/ reconnaissance sur l’ardoise.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-La chenille des chiffres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Cache cache dans le salon : jeu de rôles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Dans ma trousse : matériel scolaire à compter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Défi des maisons ( 2 couleurs)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attrimaths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Labolud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Arbres à compter jusqu’à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Ecriture des chiffres de 6 à 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Algorithme simple dinosaures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Puzzles numérique dinosaures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048767"/>
                  </a:ext>
                </a:extLst>
              </a:tr>
              <a:tr h="12015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S3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Décomposer et recomposer  2 et 3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Différencier classer et nommer des formes simples.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Ranger des cartes par ordre croissant/ décroissant.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 assemblage de formes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des petites quantités.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Réciter la comptine numérique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Identifier le principe d’organisation d’un tableau à double entrée et suivre son application.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Jouer à un jeu de cartes : la bataille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-Les présents / absents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-Chaque jour compte.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-Problème du jour.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-Subitizing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/ reconnaissance sur l’ardoise.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-La chenille des chiffres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Cache cache dans le salon : scénario-images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formes géométriques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Jeu de cartes ( tri + bataille)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Jeu des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dinos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couleurs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formes aimantées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jeu du marteau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Tableau à double entrée sur les formes.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Décomposition de 2 et 3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Ordre numérique 0 à 10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Tri des formes : dinosaures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532267"/>
                  </a:ext>
                </a:extLst>
              </a:tr>
              <a:tr h="13113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S4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Décomposer et recomposer 4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Résoudre un problème.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Organiser sa recherche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les différentes écritures chiffrées.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Trier les formes géométriques, les nommer et les reconnaître.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 assemblage de formes/puzzle.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des petites quantités.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 coloriage magique en suivant le codage indiqué.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Jouer au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mémory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des nombres avec les différentes écritures chiffrées.</a:t>
                      </a:r>
                    </a:p>
                    <a:p>
                      <a:pPr algn="l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-Les présents / absents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-Chaque jour compte.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-Problème du jour.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-Subitizing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/ reconnaissance sur l’ardoise.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-La chenille des chiffres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Cache cache dans le salon : scénarios/ images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4 feuilles sur un arbre séance sur l’écran tactile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Tri nombre de côtés des formes +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flexo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VLM p16/18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Découpage dinosaure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kapla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Dénombrement plaques dorsales dinosaures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Coloriage magique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Mémory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des nombres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Pions à empiler dinosaures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6089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705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DED9C355-81F1-1C2D-D381-CCDA984C4CEC}"/>
              </a:ext>
            </a:extLst>
          </p:cNvPr>
          <p:cNvSpPr txBox="1"/>
          <p:nvPr/>
        </p:nvSpPr>
        <p:spPr>
          <a:xfrm>
            <a:off x="0" y="0"/>
            <a:ext cx="307497" cy="729430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</a:t>
            </a:r>
          </a:p>
          <a:p>
            <a:pPr algn="ctr"/>
            <a:r>
              <a:rPr lang="fr-FR" dirty="0"/>
              <a:t>A</a:t>
            </a:r>
          </a:p>
          <a:p>
            <a:pPr algn="ctr"/>
            <a:r>
              <a:rPr lang="fr-FR" dirty="0" err="1"/>
              <a:t>T</a:t>
            </a:r>
            <a:endParaRPr lang="fr-FR" dirty="0"/>
          </a:p>
          <a:p>
            <a:pPr algn="ctr"/>
            <a:r>
              <a:rPr lang="fr-FR" dirty="0"/>
              <a:t>H</a:t>
            </a:r>
          </a:p>
          <a:p>
            <a:pPr algn="ctr"/>
            <a:r>
              <a:rPr lang="fr-FR" dirty="0" err="1"/>
              <a:t>É</a:t>
            </a:r>
            <a:endParaRPr lang="fr-FR" dirty="0"/>
          </a:p>
          <a:p>
            <a:pPr algn="ctr"/>
            <a:r>
              <a:rPr lang="fr-FR" dirty="0"/>
              <a:t>MA</a:t>
            </a:r>
          </a:p>
          <a:p>
            <a:pPr algn="ctr"/>
            <a:r>
              <a:rPr lang="fr-FR" dirty="0" err="1"/>
              <a:t>T</a:t>
            </a:r>
            <a:endParaRPr lang="fr-FR" dirty="0"/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Q</a:t>
            </a:r>
          </a:p>
          <a:p>
            <a:pPr algn="ctr"/>
            <a:r>
              <a:rPr lang="fr-FR" dirty="0"/>
              <a:t>U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r>
              <a:rPr lang="fr-FR" dirty="0"/>
              <a:t>S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  <a:br>
              <a:rPr lang="fr-FR" dirty="0"/>
            </a:br>
            <a:r>
              <a:rPr lang="fr-FR" dirty="0" err="1"/>
              <a:t>É</a:t>
            </a:r>
            <a:endParaRPr lang="fr-FR" dirty="0"/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D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1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07226F6D-107F-0ABA-46EF-6ABC8792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995930"/>
              </p:ext>
            </p:extLst>
          </p:nvPr>
        </p:nvGraphicFramePr>
        <p:xfrm>
          <a:off x="307497" y="0"/>
          <a:ext cx="8836503" cy="6677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113">
                  <a:extLst>
                    <a:ext uri="{9D8B030D-6E8A-4147-A177-3AD203B41FA5}">
                      <a16:colId xmlns:a16="http://schemas.microsoft.com/office/drawing/2014/main" val="2532326614"/>
                    </a:ext>
                  </a:extLst>
                </a:gridCol>
                <a:gridCol w="2507226">
                  <a:extLst>
                    <a:ext uri="{9D8B030D-6E8A-4147-A177-3AD203B41FA5}">
                      <a16:colId xmlns:a16="http://schemas.microsoft.com/office/drawing/2014/main" val="391635098"/>
                    </a:ext>
                  </a:extLst>
                </a:gridCol>
                <a:gridCol w="1843548">
                  <a:extLst>
                    <a:ext uri="{9D8B030D-6E8A-4147-A177-3AD203B41FA5}">
                      <a16:colId xmlns:a16="http://schemas.microsoft.com/office/drawing/2014/main" val="1519942513"/>
                    </a:ext>
                  </a:extLst>
                </a:gridCol>
                <a:gridCol w="1814052">
                  <a:extLst>
                    <a:ext uri="{9D8B030D-6E8A-4147-A177-3AD203B41FA5}">
                      <a16:colId xmlns:a16="http://schemas.microsoft.com/office/drawing/2014/main" val="2441950881"/>
                    </a:ext>
                  </a:extLst>
                </a:gridCol>
                <a:gridCol w="1949564">
                  <a:extLst>
                    <a:ext uri="{9D8B030D-6E8A-4147-A177-3AD203B41FA5}">
                      <a16:colId xmlns:a16="http://schemas.microsoft.com/office/drawing/2014/main" val="2518090529"/>
                    </a:ext>
                  </a:extLst>
                </a:gridCol>
              </a:tblGrid>
              <a:tr h="231073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Semaine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Objectifs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Ritualisées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Dirigées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Autonomes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9709"/>
                  </a:ext>
                </a:extLst>
              </a:tr>
              <a:tr h="12015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Lire et écrire les chiffres jusqu’à 6.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les différentes écritures chiffrées.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Résoudre un problème.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Organiser sa recherche.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Décomposer un nombre.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 assemblage de formes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Identifier un algorithme et le poursuivre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des petites quantités.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Exprimer le résultat d’une comparaison.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Résoudre un problème de quantité/ de partage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Réciter la comptine numérique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-Les présents / absents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-Chaque jour compte.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-Problème du jour.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-Subitizing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/ reconnaissance sur l’ardoise.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-La chenille des chiffres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Cache cache dans le salon : schématisation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jumeaux VLM p40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Défi Fleur des nombres ( jusqu’à 6 max)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numérocolor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arc en ciel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Différentes représentation du 1 à 6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Algorithme plus complexe.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Fiche fleur des nombres 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sens des dinosaures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3699847"/>
                  </a:ext>
                </a:extLst>
              </a:tr>
              <a:tr h="1201579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des petites quantités.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Exprimer le résultat d’une comparaison.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Résoudre un problème de quantité/ de partage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Réciter la comptine numérique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Reconnaissance des nombres de 1 à 6 dans les différentes écritures.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Jouer à un jeu de cartes en respectant les règles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Tracer les chiffres en respectant le sens du tracé et mettre la bonne quantité de billes.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 coloriage magique en respectant le codage.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 modèle de fil à dessiner.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Travailler la discrimination visuelle.</a:t>
                      </a:r>
                    </a:p>
                    <a:p>
                      <a:pPr algn="l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-Les présents / absents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-Chaque jour compte.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-Problème du jour.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-Subitizing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/ reconnaissance sur l’ardoise.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-La chenille des chiffres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Cache cache dans le salon : festival de problème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Jeu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Numé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cats junior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Défi des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mathoeufs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VLM p42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Picfils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Discrimination visuelle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Coloriage magique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Chiffres avec les billes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Logix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dinosaures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518245"/>
                  </a:ext>
                </a:extLst>
              </a:tr>
              <a:tr h="1203650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Reconnaître les former et les nommer.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Savoir dessiner des formes géométrique.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Dessiner un assemblage de formes géométriques.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Résoudre un problème de logique.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une petite quantité.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Identifier le principe d’organisation d’un sudoku et le compléter en suivant son application.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Connaître la suite numérique.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Repérer une position dans une liste d’objet.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 assemblage de formes.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Exprimer le résultat d’une comparaison.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Réciter la comptine numérique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-Les présents / absents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-Chaque jour compte.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-Problème du jour.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-Subitizing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/ reconnaissance sur l’ardoise.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-La chenille des chiffres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Plutôt futés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Dessiner des formes et les trier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Défi des maisons ( 3 couleurs)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Abaques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Labolud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Sudoku ( VLM MS)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Suite numérique et position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Fiches à 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compter dinosaures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048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950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DED9C355-81F1-1C2D-D381-CCDA984C4CEC}"/>
              </a:ext>
            </a:extLst>
          </p:cNvPr>
          <p:cNvSpPr txBox="1"/>
          <p:nvPr/>
        </p:nvSpPr>
        <p:spPr>
          <a:xfrm>
            <a:off x="0" y="0"/>
            <a:ext cx="307497" cy="7017306"/>
          </a:xfrm>
          <a:prstGeom prst="rect">
            <a:avLst/>
          </a:prstGeom>
          <a:solidFill>
            <a:srgbClr val="FF2F9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G</a:t>
            </a:r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A</a:t>
            </a:r>
          </a:p>
          <a:p>
            <a:pPr algn="ctr"/>
            <a:r>
              <a:rPr lang="fr-FR" dirty="0"/>
              <a:t>P</a:t>
            </a:r>
          </a:p>
          <a:p>
            <a:pPr algn="ctr"/>
            <a:r>
              <a:rPr lang="fr-FR" dirty="0"/>
              <a:t>H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S</a:t>
            </a:r>
          </a:p>
          <a:p>
            <a:pPr algn="ctr"/>
            <a:r>
              <a:rPr lang="fr-FR" dirty="0"/>
              <a:t>ME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E</a:t>
            </a:r>
          </a:p>
          <a:p>
            <a:pPr algn="ctr"/>
            <a:r>
              <a:rPr lang="fr-FR" dirty="0"/>
              <a:t>C</a:t>
            </a:r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TU</a:t>
            </a:r>
          </a:p>
          <a:p>
            <a:pPr algn="ctr"/>
            <a:r>
              <a:rPr lang="fr-FR" dirty="0"/>
              <a:t>RE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</a:p>
          <a:p>
            <a:pPr algn="ctr"/>
            <a:r>
              <a:rPr lang="fr-FR" dirty="0"/>
              <a:t>1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07226F6D-107F-0ABA-46EF-6ABC8792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74703"/>
              </p:ext>
            </p:extLst>
          </p:nvPr>
        </p:nvGraphicFramePr>
        <p:xfrm>
          <a:off x="307496" y="1"/>
          <a:ext cx="8836502" cy="6978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240">
                  <a:extLst>
                    <a:ext uri="{9D8B030D-6E8A-4147-A177-3AD203B41FA5}">
                      <a16:colId xmlns:a16="http://schemas.microsoft.com/office/drawing/2014/main" val="2532326614"/>
                    </a:ext>
                  </a:extLst>
                </a:gridCol>
                <a:gridCol w="3377447">
                  <a:extLst>
                    <a:ext uri="{9D8B030D-6E8A-4147-A177-3AD203B41FA5}">
                      <a16:colId xmlns:a16="http://schemas.microsoft.com/office/drawing/2014/main" val="391635098"/>
                    </a:ext>
                  </a:extLst>
                </a:gridCol>
                <a:gridCol w="3327067">
                  <a:extLst>
                    <a:ext uri="{9D8B030D-6E8A-4147-A177-3AD203B41FA5}">
                      <a16:colId xmlns:a16="http://schemas.microsoft.com/office/drawing/2014/main" val="2441950881"/>
                    </a:ext>
                  </a:extLst>
                </a:gridCol>
                <a:gridCol w="1428748">
                  <a:extLst>
                    <a:ext uri="{9D8B030D-6E8A-4147-A177-3AD203B41FA5}">
                      <a16:colId xmlns:a16="http://schemas.microsoft.com/office/drawing/2014/main" val="2518090529"/>
                    </a:ext>
                  </a:extLst>
                </a:gridCol>
              </a:tblGrid>
              <a:tr h="224996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Semaine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Objectifs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Dirigées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Autonomes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9709"/>
                  </a:ext>
                </a:extLst>
              </a:tr>
              <a:tr h="741849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S’exercer au graphisme décoratif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section.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Remplir une zone délimitée avec différents graphismes.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des mots en capitale avec modèle.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-Jeu du cartable et dés de graphisme.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-Ecriture du mot Septembre en capitale ( intercalaire)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Planches graphiques en bois.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Planche à billes aimantées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Pistes graphiques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Lettres tactiles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Tableau et crayon d’ardoise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Imagiers de graphismes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Dés de graphisme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Supports pâte à modeler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Ecran tactile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Modèles étape par étape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Supports plastifiés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Répertoire graphiques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Lettres mobiles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Lettres aimantées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Fabulettres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Affichages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Ateliers autonomes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Cahiers effaçables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Chenille des lettres sur l’écran tactile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Suite alphabétique…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518245"/>
                  </a:ext>
                </a:extLst>
              </a:tr>
              <a:tr h="764984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section.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Dicter un texte à l’adulte.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lettres capitales droites.</a:t>
                      </a:r>
                    </a:p>
                    <a:p>
                      <a:pPr algn="l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trait verticaux et horizontaux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-Révision des lettres capitales droites : E F H I L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à l’adulte : dessine et raconte moi tes vacances.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pêche à la ligne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labyrinthe des syllabes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syllabes des animaux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tri d’images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P36-37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048767"/>
                  </a:ext>
                </a:extLst>
              </a:tr>
              <a:tr h="9208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S3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section.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Remplir une zone délimitée avec différents graphismes.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lettres capitales obliques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Savoir nommer et reconnaître les lettres capitales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trait obliques</a:t>
                      </a:r>
                    </a:p>
                    <a:p>
                      <a:pPr algn="ctr"/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-Révision des lettres capitales obliques : A M N V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-Loto des lettres capitales</a:t>
                      </a:r>
                    </a:p>
                    <a:p>
                      <a:pPr algn="ctr"/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-dinosaure graphique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puzzles codés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L’arbre des syllabes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cadeau des animaux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paires d’animaux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P40-41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532267"/>
                  </a:ext>
                </a:extLst>
              </a:tr>
              <a:tr h="8999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S4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section.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lettres capitales obliques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Recomposer des mots avec des lettres mobiles.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Remettre les lettres capitales dans l’ordre avec un modèle.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: les lignes brisées</a:t>
                      </a:r>
                    </a:p>
                    <a:p>
                      <a:pPr algn="ctr"/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-Révision des lettres capitales obliques 2  : K W X Y Z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-Défi : les lettres capitales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-Lettres mobiles en capitale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L’intrus des syllabes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puzzle des syllabes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codage des syllabes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chemin du chat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P44-45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6089471"/>
                  </a:ext>
                </a:extLst>
              </a:tr>
              <a:tr h="8999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S5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section.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lettres capitales rondes.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des mots en capitale avec modèle.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Reconnaître son prénom et ceux de ses camarades en écriture scripte.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: le rond</a:t>
                      </a:r>
                    </a:p>
                    <a:p>
                      <a:pPr algn="ctr"/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-Révision des lettres capitales rondes : C G O Q</a:t>
                      </a:r>
                    </a:p>
                    <a:p>
                      <a:pPr algn="ctr"/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-Ecriture du mot Octobre en capitale ( intercalaire)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Mémory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des prénoms de la classe : capitale / scripte.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capture des syllabes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repas de Siméon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intrus de début de mots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cartes associées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P48-49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11555"/>
                  </a:ext>
                </a:extLst>
              </a:tr>
              <a:tr h="1034979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section.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lettres capitales combinées.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Reconnaître son prénom et ceux de ses camarades en écriture scripte.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Connaître la suite alphabétique et rajouter les lettres manquantes.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le quadrillage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-Révision des lettres capitales combinées : B D P R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-Loto des prénoms de la classe en scripte.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-Alphabet en capitale à trou avec étiquettes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7867131"/>
                  </a:ext>
                </a:extLst>
              </a:tr>
              <a:tr h="1370387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section.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lettres capitales combinées.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Connaître la suite alphabétique.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Remettre les lettres capitales dans l’ordre sans modèle.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formes géométriques</a:t>
                      </a:r>
                    </a:p>
                    <a:p>
                      <a:pPr algn="ctr"/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-Révision des lettres  capitales restantes  : J U S</a:t>
                      </a:r>
                    </a:p>
                    <a:p>
                      <a:pPr algn="ctr"/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-Défi : Recomposer l’alphabet en lettres capitales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+ fiche ordre alphabétique dinosaure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015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7130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535</TotalTime>
  <Words>2044</Words>
  <Application>Microsoft Macintosh PowerPoint</Application>
  <PresentationFormat>Affichage à l'écran (4:3)</PresentationFormat>
  <Paragraphs>641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Script Ecole 2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Alissia waeles</dc:creator>
  <cp:lastModifiedBy>Alissia waeles</cp:lastModifiedBy>
  <cp:revision>34</cp:revision>
  <cp:lastPrinted>2023-09-05T20:58:54Z</cp:lastPrinted>
  <dcterms:created xsi:type="dcterms:W3CDTF">2023-09-05T19:39:19Z</dcterms:created>
  <dcterms:modified xsi:type="dcterms:W3CDTF">2025-03-09T13:05:41Z</dcterms:modified>
</cp:coreProperties>
</file>