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56" r:id="rId2"/>
    <p:sldId id="263" r:id="rId3"/>
    <p:sldId id="258" r:id="rId4"/>
    <p:sldId id="262" r:id="rId5"/>
    <p:sldId id="260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AD8"/>
    <a:srgbClr val="FF2F92"/>
    <a:srgbClr val="FF7E79"/>
    <a:srgbClr val="73FD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2"/>
  </p:normalViewPr>
  <p:slideViewPr>
    <p:cSldViewPr snapToGrid="0">
      <p:cViewPr varScale="1">
        <p:scale>
          <a:sx n="109" d="100"/>
          <a:sy n="109" d="100"/>
        </p:scale>
        <p:origin x="17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7956A0-DB12-E046-87C1-AC05D5BC4278}" type="datetimeFigureOut">
              <a:rPr lang="fr-FR" smtClean="0"/>
              <a:t>09/03/2025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71B749-8D51-B04D-B0BA-A2407B7526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0241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71B749-8D51-B04D-B0BA-A2407B7526D1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94312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71B749-8D51-B04D-B0BA-A2407B7526D1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84928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71B749-8D51-B04D-B0BA-A2407B7526D1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81625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71B749-8D51-B04D-B0BA-A2407B7526D1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516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8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2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74A7-C33D-E941-A988-154408D6DA38}" type="datetimeFigureOut">
              <a:rPr lang="fr-FR" smtClean="0"/>
              <a:t>09/03/2025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5E889-00BA-2B46-A945-73DA1DE26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2543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74A7-C33D-E941-A988-154408D6DA38}" type="datetimeFigureOut">
              <a:rPr lang="fr-FR" smtClean="0"/>
              <a:t>09/03/2025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5E889-00BA-2B46-A945-73DA1DE26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8454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74A7-C33D-E941-A988-154408D6DA38}" type="datetimeFigureOut">
              <a:rPr lang="fr-FR" smtClean="0"/>
              <a:t>09/03/2025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5E889-00BA-2B46-A945-73DA1DE26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2310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74A7-C33D-E941-A988-154408D6DA38}" type="datetimeFigureOut">
              <a:rPr lang="fr-FR" smtClean="0"/>
              <a:t>09/03/2025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5E889-00BA-2B46-A945-73DA1DE26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5760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74A7-C33D-E941-A988-154408D6DA38}" type="datetimeFigureOut">
              <a:rPr lang="fr-FR" smtClean="0"/>
              <a:t>09/03/2025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5E889-00BA-2B46-A945-73DA1DE26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9386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74A7-C33D-E941-A988-154408D6DA38}" type="datetimeFigureOut">
              <a:rPr lang="fr-FR" smtClean="0"/>
              <a:t>09/03/2025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5E889-00BA-2B46-A945-73DA1DE26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019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4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74A7-C33D-E941-A988-154408D6DA38}" type="datetimeFigureOut">
              <a:rPr lang="fr-FR" smtClean="0"/>
              <a:t>09/03/2025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5E889-00BA-2B46-A945-73DA1DE26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2764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74A7-C33D-E941-A988-154408D6DA38}" type="datetimeFigureOut">
              <a:rPr lang="fr-FR" smtClean="0"/>
              <a:t>09/03/2025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5E889-00BA-2B46-A945-73DA1DE26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415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74A7-C33D-E941-A988-154408D6DA38}" type="datetimeFigureOut">
              <a:rPr lang="fr-FR" smtClean="0"/>
              <a:t>09/03/2025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5E889-00BA-2B46-A945-73DA1DE26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4813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8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2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74A7-C33D-E941-A988-154408D6DA38}" type="datetimeFigureOut">
              <a:rPr lang="fr-FR" smtClean="0"/>
              <a:t>09/03/2025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5E889-00BA-2B46-A945-73DA1DE26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0864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8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2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74A7-C33D-E941-A988-154408D6DA38}" type="datetimeFigureOut">
              <a:rPr lang="fr-FR" smtClean="0"/>
              <a:t>09/03/2025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5E889-00BA-2B46-A945-73DA1DE26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400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49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D74A7-C33D-E941-A988-154408D6DA38}" type="datetimeFigureOut">
              <a:rPr lang="fr-FR" smtClean="0"/>
              <a:t>09/03/2025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5E889-00BA-2B46-A945-73DA1DE26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8807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7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2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8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oneTexte 13">
            <a:extLst>
              <a:ext uri="{FF2B5EF4-FFF2-40B4-BE49-F238E27FC236}">
                <a16:creationId xmlns:a16="http://schemas.microsoft.com/office/drawing/2014/main" id="{DED9C355-81F1-1C2D-D381-CCDA984C4CEC}"/>
              </a:ext>
            </a:extLst>
          </p:cNvPr>
          <p:cNvSpPr txBox="1"/>
          <p:nvPr/>
        </p:nvSpPr>
        <p:spPr>
          <a:xfrm>
            <a:off x="0" y="0"/>
            <a:ext cx="307497" cy="7017306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P</a:t>
            </a:r>
          </a:p>
          <a:p>
            <a:pPr algn="ctr"/>
            <a:r>
              <a:rPr lang="fr-FR" dirty="0"/>
              <a:t>H</a:t>
            </a:r>
          </a:p>
          <a:p>
            <a:pPr algn="ctr"/>
            <a:r>
              <a:rPr lang="fr-FR" dirty="0"/>
              <a:t>O</a:t>
            </a:r>
          </a:p>
          <a:p>
            <a:pPr algn="ctr"/>
            <a:r>
              <a:rPr lang="fr-FR" dirty="0"/>
              <a:t>N</a:t>
            </a:r>
          </a:p>
          <a:p>
            <a:pPr algn="ctr"/>
            <a:r>
              <a:rPr lang="fr-FR" dirty="0"/>
              <a:t>O</a:t>
            </a:r>
          </a:p>
          <a:p>
            <a:pPr algn="ctr"/>
            <a:r>
              <a:rPr lang="fr-FR" dirty="0"/>
              <a:t>L</a:t>
            </a:r>
          </a:p>
          <a:p>
            <a:pPr algn="ctr"/>
            <a:r>
              <a:rPr lang="fr-FR" dirty="0"/>
              <a:t>O</a:t>
            </a:r>
          </a:p>
          <a:p>
            <a:pPr algn="ctr"/>
            <a:r>
              <a:rPr lang="fr-FR" dirty="0"/>
              <a:t>G</a:t>
            </a:r>
          </a:p>
          <a:p>
            <a:pPr algn="ctr"/>
            <a:r>
              <a:rPr lang="fr-FR" dirty="0"/>
              <a:t>I</a:t>
            </a:r>
          </a:p>
          <a:p>
            <a:pPr algn="ctr"/>
            <a:r>
              <a:rPr lang="fr-FR" dirty="0"/>
              <a:t>E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P</a:t>
            </a:r>
            <a:br>
              <a:rPr lang="fr-FR" dirty="0"/>
            </a:br>
            <a:r>
              <a:rPr lang="fr-FR" dirty="0" err="1"/>
              <a:t>É</a:t>
            </a:r>
            <a:endParaRPr lang="fr-FR" dirty="0"/>
          </a:p>
          <a:p>
            <a:pPr algn="ctr"/>
            <a:r>
              <a:rPr lang="fr-FR" dirty="0"/>
              <a:t>R</a:t>
            </a:r>
          </a:p>
          <a:p>
            <a:pPr algn="ctr"/>
            <a:r>
              <a:rPr lang="fr-FR" dirty="0"/>
              <a:t>I</a:t>
            </a:r>
          </a:p>
          <a:p>
            <a:pPr algn="ctr"/>
            <a:r>
              <a:rPr lang="fr-FR" dirty="0"/>
              <a:t>O</a:t>
            </a:r>
          </a:p>
          <a:p>
            <a:pPr algn="ctr"/>
            <a:r>
              <a:rPr lang="fr-FR" dirty="0"/>
              <a:t>D</a:t>
            </a:r>
          </a:p>
          <a:p>
            <a:pPr algn="ctr"/>
            <a:r>
              <a:rPr lang="fr-FR" dirty="0"/>
              <a:t>E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2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graphicFrame>
        <p:nvGraphicFramePr>
          <p:cNvPr id="7" name="Tableau 7">
            <a:extLst>
              <a:ext uri="{FF2B5EF4-FFF2-40B4-BE49-F238E27FC236}">
                <a16:creationId xmlns:a16="http://schemas.microsoft.com/office/drawing/2014/main" id="{07226F6D-107F-0ABA-46EF-6ABC8792D3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3137516"/>
              </p:ext>
            </p:extLst>
          </p:nvPr>
        </p:nvGraphicFramePr>
        <p:xfrm>
          <a:off x="307497" y="1"/>
          <a:ext cx="8836503" cy="6812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2113">
                  <a:extLst>
                    <a:ext uri="{9D8B030D-6E8A-4147-A177-3AD203B41FA5}">
                      <a16:colId xmlns:a16="http://schemas.microsoft.com/office/drawing/2014/main" val="2532326614"/>
                    </a:ext>
                  </a:extLst>
                </a:gridCol>
                <a:gridCol w="2507226">
                  <a:extLst>
                    <a:ext uri="{9D8B030D-6E8A-4147-A177-3AD203B41FA5}">
                      <a16:colId xmlns:a16="http://schemas.microsoft.com/office/drawing/2014/main" val="391635098"/>
                    </a:ext>
                  </a:extLst>
                </a:gridCol>
                <a:gridCol w="1843548">
                  <a:extLst>
                    <a:ext uri="{9D8B030D-6E8A-4147-A177-3AD203B41FA5}">
                      <a16:colId xmlns:a16="http://schemas.microsoft.com/office/drawing/2014/main" val="1519942513"/>
                    </a:ext>
                  </a:extLst>
                </a:gridCol>
                <a:gridCol w="1814052">
                  <a:extLst>
                    <a:ext uri="{9D8B030D-6E8A-4147-A177-3AD203B41FA5}">
                      <a16:colId xmlns:a16="http://schemas.microsoft.com/office/drawing/2014/main" val="2441950881"/>
                    </a:ext>
                  </a:extLst>
                </a:gridCol>
                <a:gridCol w="1949564">
                  <a:extLst>
                    <a:ext uri="{9D8B030D-6E8A-4147-A177-3AD203B41FA5}">
                      <a16:colId xmlns:a16="http://schemas.microsoft.com/office/drawing/2014/main" val="2518090529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Semaine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D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Objectifs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D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Ritualisées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D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Dirigées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D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Autonomes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D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09709"/>
                  </a:ext>
                </a:extLst>
              </a:tr>
              <a:tr h="981457"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Connaître les phonèmes A I O U Y E et </a:t>
                      </a:r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É</a:t>
                      </a: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 et leur comptine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Dénombrer les syllabes d’un mot Discriminer une syllabe. Classer des mots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Dénombrer et coder les syllabes d’un mot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Isoler la syllabe finale d’un mot et la doubler.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Isoler et inverser la syllabe d’attaque et la syllabe finale d’un mot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Révisions sons voyelles A E I O U </a:t>
                      </a:r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É</a:t>
                      </a: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 Y : comptine + Son + reconnaissance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Révisions dénombrer les syllabes d’un mot.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Rattrapage des AR non faites en P1 s’il y en a.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Révisions : les syllabes magiques : doubler la syllabe d’attaque / la syllabe finale/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Révision : les syllabes inversées.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Rattrapage des AD non faites en P1 s’il y en a.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Fiche bilan P1 S5 :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Associer deux mots avec la même syllabe d’attaque.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Rattrapage des AA non faites en P1 s’il y en a + jeux autonomes sur les syllabes.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9518245"/>
                  </a:ext>
                </a:extLst>
              </a:tr>
              <a:tr h="1109473"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Apprendre une comptine et la réciter pout s’initier aux syllabes d’attaque et aux syllabes finales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Discriminer et manipuler une syllabe : isoler ou supprimer la syllabe d’attaque / finale / doubler et inverser les syllabes.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Discriminer une syllabe d’attaque ou une syllabe finale.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Isoler la syllabe d’attaque / finale d’un mot et la supprimer.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Discriminer des mots ayant la même syllabe d’attaque.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Associer des mots ayant la même syllabe d’attaque.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Trier des mots selon une syllabe d’attaque</a:t>
                      </a:r>
                    </a:p>
                    <a:p>
                      <a:pPr algn="l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Récitons les comptines p54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Comptines du PI et du 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Jouons avec les syllabes . P55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Isoler la syllabe d’attaque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Aidons l’agent secret p56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Doubler les syllabes d’attaque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Changeons nos prénoms p57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Doubler les syllabes d’attaque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 syllabe interdite p60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 l’attaque avec Siméon p61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choix de Siméon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repas de Siméon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 roue des syllabes d’attaque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trios des mots p62-63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4048767"/>
                  </a:ext>
                </a:extLst>
              </a:tr>
              <a:tr h="11094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S3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Apprendre une comptine et la réciter pout s’initier aux syllabes d’attaque et aux syllabes finales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Discriminer et manipuler une syllabe : isoler ou supprimer la syllabe d’attaque / finale / doubler et inverser les syllabes.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Discriminer une syllabe d’attaque ou une syllabe finale.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Associer des mots ayant la même syllabe d’attaque.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Discriminer des mots selon une syllabe d’attaque.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Discriminer, trier, associer des mots en fonction de leur syllabe d’attaque.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Discriminer des mots ayant la même syllabe d’attaque pour trouver l’intrus.</a:t>
                      </a:r>
                    </a:p>
                    <a:p>
                      <a:pPr algn="l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Récitons les comptines p54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Comptines du CHE et MOU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Jouons avec les syllabes . P55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Supprimer la syllabe d’attaque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Aidons l’agent secret p56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Doubler les syllabes finales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Donnons à manger à Siméon p58 : Syllabes d’attaque : </a:t>
                      </a:r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é</a:t>
                      </a: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 , </a:t>
                      </a:r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cho</a:t>
                      </a: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, cou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loto des syllabes d’attaque P64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L’œil de lynx p65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cartes à pince des syllabes d’attaque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 pêche à la ligne ( syllabes d’attaque)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L’intrus des syllabes d’attaque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duos des syllabes d’attaque P66-67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1532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3534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7">
            <a:extLst>
              <a:ext uri="{FF2B5EF4-FFF2-40B4-BE49-F238E27FC236}">
                <a16:creationId xmlns:a16="http://schemas.microsoft.com/office/drawing/2014/main" id="{61016873-63D8-1D0E-03AD-D0F709E783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6481767"/>
              </p:ext>
            </p:extLst>
          </p:nvPr>
        </p:nvGraphicFramePr>
        <p:xfrm>
          <a:off x="307497" y="1"/>
          <a:ext cx="8836503" cy="6812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2113">
                  <a:extLst>
                    <a:ext uri="{9D8B030D-6E8A-4147-A177-3AD203B41FA5}">
                      <a16:colId xmlns:a16="http://schemas.microsoft.com/office/drawing/2014/main" val="2532326614"/>
                    </a:ext>
                  </a:extLst>
                </a:gridCol>
                <a:gridCol w="2507226">
                  <a:extLst>
                    <a:ext uri="{9D8B030D-6E8A-4147-A177-3AD203B41FA5}">
                      <a16:colId xmlns:a16="http://schemas.microsoft.com/office/drawing/2014/main" val="391635098"/>
                    </a:ext>
                  </a:extLst>
                </a:gridCol>
                <a:gridCol w="1843548">
                  <a:extLst>
                    <a:ext uri="{9D8B030D-6E8A-4147-A177-3AD203B41FA5}">
                      <a16:colId xmlns:a16="http://schemas.microsoft.com/office/drawing/2014/main" val="1519942513"/>
                    </a:ext>
                  </a:extLst>
                </a:gridCol>
                <a:gridCol w="1814052">
                  <a:extLst>
                    <a:ext uri="{9D8B030D-6E8A-4147-A177-3AD203B41FA5}">
                      <a16:colId xmlns:a16="http://schemas.microsoft.com/office/drawing/2014/main" val="2441950881"/>
                    </a:ext>
                  </a:extLst>
                </a:gridCol>
                <a:gridCol w="1949564">
                  <a:extLst>
                    <a:ext uri="{9D8B030D-6E8A-4147-A177-3AD203B41FA5}">
                      <a16:colId xmlns:a16="http://schemas.microsoft.com/office/drawing/2014/main" val="2518090529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Semaine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D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Objectifs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D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Ritualisées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D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Dirigées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D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Autonomes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D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09709"/>
                  </a:ext>
                </a:extLst>
              </a:tr>
              <a:tr h="11094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S4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Apprendre une comptine et la réciter pout s’initier aux syllabes d’attaque et aux syllabes finales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Discriminer et manipuler une syllabe : isoler ou supprimer la syllabe d’attaque / finale / doubler et inverser les syllabes.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Discriminer une syllabe d’attaque ou une syllabe finale.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Isoler la syllabe finale d’un mot.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Associer des mots ayant la même syllabe finale.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Discriminer des mots ayant la même syllabe finale.</a:t>
                      </a:r>
                    </a:p>
                    <a:p>
                      <a:pPr algn="l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Récitons les comptines p54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Comptines du LA et du CO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Jouons avec les syllabes . P55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Isoler la syllabe finale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Aidons l’agent secret p56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Inverser les syllabes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Changeons nos prénoms p57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Doubler la syllabe finale des prénoms de la classe.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 chasse aux mouches p68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coccinelles p69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repas de Siméon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puzzle des syllabes finales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colliers des syllabes finales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papillons des syllabes finales P70-71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6089471"/>
                  </a:ext>
                </a:extLst>
              </a:tr>
              <a:tr h="13655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S5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Apprendre une comptine et la réciter pout s’initier aux syllabes d’attaque et aux syllabes finales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Discriminer et manipuler une syllabe : isoler ou supprimer la syllabe d’attaque / finale / doubler et inverser les syllabes.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Discriminer une syllabe d’attaque ou une syllabe finale.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Associer des mots ayant la même syllabe finale.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Discriminer des mots ayant la même syllabe finale.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Discriminer des mots selon leur syllabe finale : trouver des intrus.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Récitons les comptines p54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Comptines du TON et PIN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Jouons avec les syllabes . P55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Supprimer la syllabe finale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Aidons l’agent secret p56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Doubler et inverser les syllabes.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Donnons à manger à Siméon p58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Syllabes finales : </a:t>
                      </a:r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teur</a:t>
                      </a: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, pin, ro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jeu des wagons p72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dominos à trous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p73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Cherche et trouve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cartes à pince des syllabes finales 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labyrinthe des syllabes finales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cadeau des animaux P74-75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111555"/>
                  </a:ext>
                </a:extLst>
              </a:tr>
              <a:tr h="969260"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 6 - 7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Apprendre une comptine et la réciter pout s’initier aux syllabes d’attaque et aux syllabes finales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Discriminer et manipuler une syllabe : isoler ou supprimer la syllabe d’attaque / finale / doubler et inverser les syllabes.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Discriminer une syllabe d’attaque ou une syllabe finale.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Coder l’emplacement d’une syllabe dans un mot.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Associer des mots ayant la même syllabe d’attaque ou la même syllabe finale.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Associer des mots ayant la même syllabe.`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Coder l’emplacement d’une syllabe dans un mot.</a:t>
                      </a:r>
                    </a:p>
                    <a:p>
                      <a:pPr algn="l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l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Jouons avec les syllabes . P55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Isoler ou supprimer les syllabes d’attaque et / ou finales.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Changeons les couleurs de Siméon p59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Syllabes d’attaque : </a:t>
                      </a:r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cha</a:t>
                      </a: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, ma, si, pi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Syllabes finales : no, po, </a:t>
                      </a:r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lon</a:t>
                      </a: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, ton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Syllabes d’attaque et finales : ra, ca, to , </a:t>
                      </a:r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so</a:t>
                      </a: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Rattrapage des AA non faites.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loto des syllabes p76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 course des caméléons p77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+ 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Rattrapage des AD non faites.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domino des syllabes finales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 pince en couleurs des syllabes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 mise en paires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codage des syllabes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Révision + Rattrapage des AA non faites.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0298288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7CC0F8D3-0D67-73DD-CC8D-C85DD0D131A7}"/>
              </a:ext>
            </a:extLst>
          </p:cNvPr>
          <p:cNvSpPr txBox="1"/>
          <p:nvPr/>
        </p:nvSpPr>
        <p:spPr>
          <a:xfrm>
            <a:off x="0" y="0"/>
            <a:ext cx="307497" cy="7017306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P</a:t>
            </a:r>
          </a:p>
          <a:p>
            <a:pPr algn="ctr"/>
            <a:r>
              <a:rPr lang="fr-FR" dirty="0"/>
              <a:t>H</a:t>
            </a:r>
          </a:p>
          <a:p>
            <a:pPr algn="ctr"/>
            <a:r>
              <a:rPr lang="fr-FR" dirty="0"/>
              <a:t>O</a:t>
            </a:r>
          </a:p>
          <a:p>
            <a:pPr algn="ctr"/>
            <a:r>
              <a:rPr lang="fr-FR" dirty="0"/>
              <a:t>N</a:t>
            </a:r>
          </a:p>
          <a:p>
            <a:pPr algn="ctr"/>
            <a:r>
              <a:rPr lang="fr-FR" dirty="0"/>
              <a:t>O</a:t>
            </a:r>
          </a:p>
          <a:p>
            <a:pPr algn="ctr"/>
            <a:r>
              <a:rPr lang="fr-FR" dirty="0"/>
              <a:t>L</a:t>
            </a:r>
          </a:p>
          <a:p>
            <a:pPr algn="ctr"/>
            <a:r>
              <a:rPr lang="fr-FR" dirty="0"/>
              <a:t>O</a:t>
            </a:r>
          </a:p>
          <a:p>
            <a:pPr algn="ctr"/>
            <a:r>
              <a:rPr lang="fr-FR" dirty="0"/>
              <a:t>G</a:t>
            </a:r>
          </a:p>
          <a:p>
            <a:pPr algn="ctr"/>
            <a:r>
              <a:rPr lang="fr-FR" dirty="0"/>
              <a:t>I</a:t>
            </a:r>
          </a:p>
          <a:p>
            <a:pPr algn="ctr"/>
            <a:r>
              <a:rPr lang="fr-FR" dirty="0"/>
              <a:t>E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P</a:t>
            </a:r>
            <a:br>
              <a:rPr lang="fr-FR" dirty="0"/>
            </a:br>
            <a:r>
              <a:rPr lang="fr-FR" dirty="0" err="1"/>
              <a:t>É</a:t>
            </a:r>
            <a:endParaRPr lang="fr-FR" dirty="0"/>
          </a:p>
          <a:p>
            <a:pPr algn="ctr"/>
            <a:r>
              <a:rPr lang="fr-FR" dirty="0"/>
              <a:t>R</a:t>
            </a:r>
          </a:p>
          <a:p>
            <a:pPr algn="ctr"/>
            <a:r>
              <a:rPr lang="fr-FR" dirty="0"/>
              <a:t>I</a:t>
            </a:r>
          </a:p>
          <a:p>
            <a:pPr algn="ctr"/>
            <a:r>
              <a:rPr lang="fr-FR" dirty="0"/>
              <a:t>O</a:t>
            </a:r>
          </a:p>
          <a:p>
            <a:pPr algn="ctr"/>
            <a:r>
              <a:rPr lang="fr-FR" dirty="0"/>
              <a:t>D</a:t>
            </a:r>
          </a:p>
          <a:p>
            <a:pPr algn="ctr"/>
            <a:r>
              <a:rPr lang="fr-FR" dirty="0"/>
              <a:t>E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2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84851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oneTexte 13">
            <a:extLst>
              <a:ext uri="{FF2B5EF4-FFF2-40B4-BE49-F238E27FC236}">
                <a16:creationId xmlns:a16="http://schemas.microsoft.com/office/drawing/2014/main" id="{DED9C355-81F1-1C2D-D381-CCDA984C4CEC}"/>
              </a:ext>
            </a:extLst>
          </p:cNvPr>
          <p:cNvSpPr txBox="1"/>
          <p:nvPr/>
        </p:nvSpPr>
        <p:spPr>
          <a:xfrm>
            <a:off x="0" y="0"/>
            <a:ext cx="307497" cy="7294305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M</a:t>
            </a:r>
          </a:p>
          <a:p>
            <a:pPr algn="ctr"/>
            <a:r>
              <a:rPr lang="fr-FR" dirty="0"/>
              <a:t>A</a:t>
            </a:r>
          </a:p>
          <a:p>
            <a:pPr algn="ctr"/>
            <a:r>
              <a:rPr lang="fr-FR" dirty="0" err="1"/>
              <a:t>T</a:t>
            </a:r>
            <a:endParaRPr lang="fr-FR" dirty="0"/>
          </a:p>
          <a:p>
            <a:pPr algn="ctr"/>
            <a:r>
              <a:rPr lang="fr-FR" dirty="0"/>
              <a:t>H</a:t>
            </a:r>
          </a:p>
          <a:p>
            <a:pPr algn="ctr"/>
            <a:r>
              <a:rPr lang="fr-FR" dirty="0" err="1"/>
              <a:t>É</a:t>
            </a:r>
            <a:endParaRPr lang="fr-FR" dirty="0"/>
          </a:p>
          <a:p>
            <a:pPr algn="ctr"/>
            <a:r>
              <a:rPr lang="fr-FR" dirty="0"/>
              <a:t>MA</a:t>
            </a:r>
          </a:p>
          <a:p>
            <a:pPr algn="ctr"/>
            <a:r>
              <a:rPr lang="fr-FR" dirty="0" err="1"/>
              <a:t>T</a:t>
            </a:r>
            <a:endParaRPr lang="fr-FR" dirty="0"/>
          </a:p>
          <a:p>
            <a:pPr algn="ctr"/>
            <a:r>
              <a:rPr lang="fr-FR" dirty="0"/>
              <a:t>I</a:t>
            </a:r>
          </a:p>
          <a:p>
            <a:pPr algn="ctr"/>
            <a:r>
              <a:rPr lang="fr-FR" dirty="0"/>
              <a:t>Q</a:t>
            </a:r>
          </a:p>
          <a:p>
            <a:pPr algn="ctr"/>
            <a:r>
              <a:rPr lang="fr-FR" dirty="0"/>
              <a:t>U</a:t>
            </a:r>
          </a:p>
          <a:p>
            <a:pPr algn="ctr"/>
            <a:r>
              <a:rPr lang="fr-FR" dirty="0"/>
              <a:t>E</a:t>
            </a:r>
          </a:p>
          <a:p>
            <a:pPr algn="ctr"/>
            <a:r>
              <a:rPr lang="fr-FR" dirty="0"/>
              <a:t>S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P</a:t>
            </a:r>
            <a:br>
              <a:rPr lang="fr-FR" dirty="0"/>
            </a:br>
            <a:r>
              <a:rPr lang="fr-FR" dirty="0" err="1"/>
              <a:t>É</a:t>
            </a:r>
            <a:endParaRPr lang="fr-FR" dirty="0"/>
          </a:p>
          <a:p>
            <a:pPr algn="ctr"/>
            <a:r>
              <a:rPr lang="fr-FR" dirty="0"/>
              <a:t>R</a:t>
            </a:r>
          </a:p>
          <a:p>
            <a:pPr algn="ctr"/>
            <a:r>
              <a:rPr lang="fr-FR" dirty="0"/>
              <a:t>I</a:t>
            </a:r>
          </a:p>
          <a:p>
            <a:pPr algn="ctr"/>
            <a:r>
              <a:rPr lang="fr-FR" dirty="0"/>
              <a:t>O</a:t>
            </a:r>
          </a:p>
          <a:p>
            <a:pPr algn="ctr"/>
            <a:r>
              <a:rPr lang="fr-FR" dirty="0"/>
              <a:t>D</a:t>
            </a:r>
          </a:p>
          <a:p>
            <a:pPr algn="ctr"/>
            <a:r>
              <a:rPr lang="fr-FR" dirty="0"/>
              <a:t>E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2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graphicFrame>
        <p:nvGraphicFramePr>
          <p:cNvPr id="7" name="Tableau 7">
            <a:extLst>
              <a:ext uri="{FF2B5EF4-FFF2-40B4-BE49-F238E27FC236}">
                <a16:creationId xmlns:a16="http://schemas.microsoft.com/office/drawing/2014/main" id="{07226F6D-107F-0ABA-46EF-6ABC8792D3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521481"/>
              </p:ext>
            </p:extLst>
          </p:nvPr>
        </p:nvGraphicFramePr>
        <p:xfrm>
          <a:off x="307497" y="23751"/>
          <a:ext cx="8836503" cy="73608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2113">
                  <a:extLst>
                    <a:ext uri="{9D8B030D-6E8A-4147-A177-3AD203B41FA5}">
                      <a16:colId xmlns:a16="http://schemas.microsoft.com/office/drawing/2014/main" val="2532326614"/>
                    </a:ext>
                  </a:extLst>
                </a:gridCol>
                <a:gridCol w="2507226">
                  <a:extLst>
                    <a:ext uri="{9D8B030D-6E8A-4147-A177-3AD203B41FA5}">
                      <a16:colId xmlns:a16="http://schemas.microsoft.com/office/drawing/2014/main" val="391635098"/>
                    </a:ext>
                  </a:extLst>
                </a:gridCol>
                <a:gridCol w="1843548">
                  <a:extLst>
                    <a:ext uri="{9D8B030D-6E8A-4147-A177-3AD203B41FA5}">
                      <a16:colId xmlns:a16="http://schemas.microsoft.com/office/drawing/2014/main" val="1519942513"/>
                    </a:ext>
                  </a:extLst>
                </a:gridCol>
                <a:gridCol w="1814052">
                  <a:extLst>
                    <a:ext uri="{9D8B030D-6E8A-4147-A177-3AD203B41FA5}">
                      <a16:colId xmlns:a16="http://schemas.microsoft.com/office/drawing/2014/main" val="2441950881"/>
                    </a:ext>
                  </a:extLst>
                </a:gridCol>
                <a:gridCol w="1949564">
                  <a:extLst>
                    <a:ext uri="{9D8B030D-6E8A-4147-A177-3AD203B41FA5}">
                      <a16:colId xmlns:a16="http://schemas.microsoft.com/office/drawing/2014/main" val="2518090529"/>
                    </a:ext>
                  </a:extLst>
                </a:gridCol>
              </a:tblGrid>
              <a:tr h="231073"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Semaine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E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Objectifs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E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Ritualisées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E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Dirigées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E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Autonomes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E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09709"/>
                  </a:ext>
                </a:extLst>
              </a:tr>
              <a:tr h="1201579"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Dénombrer des petites quantités.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Exprimer le résultat d’une comparaison.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Résoudre un problème de quantité/ de partage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Réciter la comptine numérique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Ecrire les chiffres.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Réaliser un assemblage de formes/puzzle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Remplir un tableau à double entrée.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Repérer et nommer une position dans un rang / une file.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Faire des ajouts et des retraits pour obtenir la quantité demandée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-Les présents / absents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-Chaque jour compte.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-Problème du jour.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-Subitizing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-Dictée de chiffre / reconnaissance sur l’ardoise.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-La chenille des chiffres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-Comptine numérique 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-Position d’un élément dans une file ( farandole d’enfants / animaux…)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Sorcière en morceaux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Jeu des bonbons ( ajouter / retirer pour avoir la quantité demandée)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Pions à empiler citrouille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Tableau double entrée : citrouille visage / 2 couleurs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Dénombrement araignées ( gommettes à coller)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Boîte à compter Halloween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Combien d’araignées dans cette toile ?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Découpage assemblage citrouille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9518245"/>
                  </a:ext>
                </a:extLst>
              </a:tr>
              <a:tr h="1201579"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Dénombrer des petites quantités.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Réciter la comptine numérique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Reconnaissance des nombres de 1 à 10 dans les différentes écritures.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Ecrire les chiffres.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Réaliser un assemblage de formes/puzzle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Repérer et nommer une position dans un rang / une file.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Faire des ajouts et des retraits pour obtenir la quantité demandée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Décompose et recomposer  le nombre 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-Les présents / absents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-Chaque jour compte.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-Problème du jour.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-Subitizing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-Dictée de chiffre / reconnaissance sur l’ardoise.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-La chenille des chiffres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-Comptine numérique 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Position d’un élément dans une file ( farandole d’enfants / animaux…)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Ils étaient 5 dans le nid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Problème de lapins VLM p54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Réadapté avec les oiseaux et les nids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différentes écritures de 1 à 10 à colorier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Brevets </a:t>
                      </a:r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Attrimaths</a:t>
                      </a: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Brevets Puzzles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Jeu </a:t>
                      </a:r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halli</a:t>
                      </a: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 </a:t>
                      </a:r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galli</a:t>
                      </a: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4048767"/>
                  </a:ext>
                </a:extLst>
              </a:tr>
              <a:tr h="12015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S3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Dénombrer des quantités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Réciter la comptine numérique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Reconnaissance des nombres de 5 à 10 dans les différentes écritures.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Ecrire les chiffres.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Réaliser un assemblage de formes/puzzle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Repérer et nommer une position dans un rang / une file.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Résoudre un problème de logique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Trouver le nombre mystère.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Faire la somme de 2 constellations de dé.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Jouer au </a:t>
                      </a:r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mémory</a:t>
                      </a: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 des nombres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-Les présents / absents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-Chaque jour compte.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-Problème du jour.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-Subitizing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-Dictée de chiffre / reconnaissance sur l’ardoise.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-La chenille des chiffres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-Comptine numérique 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Position d’un élément dans une file ( farandole d’enfants / animaux…)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Nombre mystère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Résolution de problème : les tours 3 couleurs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Jeu du sapin 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Découpage assemblage sapin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Dénombrements décoration du sapin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Brevets Tangrams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Brevets Formes Aimantées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Mémory</a:t>
                      </a: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 de 5 à 10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1532267"/>
                  </a:ext>
                </a:extLst>
              </a:tr>
              <a:tr h="131138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S4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Dénombrer des petites quantités.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Réciter la comptine numérique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Compléter la comptine numérique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Ecrire les chiffres.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Faire des paquets de 5 éléments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Repérer et nommer une position dans un rang / une file.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Comparer des longueurs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Repérer et poursuivre un algorithme</a:t>
                      </a:r>
                    </a:p>
                    <a:p>
                      <a:pPr algn="l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-Les présents / absents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-Chaque jour compte.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-Problème du jour.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-Subitizing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-Dictée de chiffre 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-La chenille des chiffres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-Comptine numérique 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Position d’un élément dans une file ( farandole d’enfants / animaux…)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Nombre mystère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Comparer les longueur 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Séance VLM les crayons p63-65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Algorithme de noël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500"/>
                        </a:spcAft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Ampoules de noël avec comptine numérique à trou</a:t>
                      </a:r>
                    </a:p>
                    <a:p>
                      <a:pPr algn="ctr">
                        <a:spcAft>
                          <a:spcPts val="500"/>
                        </a:spcAft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Décorations numériques du  sapin avec des gommettes</a:t>
                      </a:r>
                    </a:p>
                    <a:p>
                      <a:pPr algn="ctr">
                        <a:spcAft>
                          <a:spcPts val="500"/>
                        </a:spcAft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Ecrire le bon nombre de cadeaux / décorations</a:t>
                      </a:r>
                    </a:p>
                    <a:p>
                      <a:pPr algn="ctr">
                        <a:spcAft>
                          <a:spcPts val="500"/>
                        </a:spcAft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Algorithme à colorier</a:t>
                      </a:r>
                    </a:p>
                    <a:p>
                      <a:pPr algn="ctr">
                        <a:spcAft>
                          <a:spcPts val="500"/>
                        </a:spcAft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Faire des paquets de 5 étoiles / cadeaux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60894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3705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oneTexte 13">
            <a:extLst>
              <a:ext uri="{FF2B5EF4-FFF2-40B4-BE49-F238E27FC236}">
                <a16:creationId xmlns:a16="http://schemas.microsoft.com/office/drawing/2014/main" id="{DED9C355-81F1-1C2D-D381-CCDA984C4CEC}"/>
              </a:ext>
            </a:extLst>
          </p:cNvPr>
          <p:cNvSpPr txBox="1"/>
          <p:nvPr/>
        </p:nvSpPr>
        <p:spPr>
          <a:xfrm>
            <a:off x="0" y="0"/>
            <a:ext cx="307497" cy="7294305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M</a:t>
            </a:r>
          </a:p>
          <a:p>
            <a:pPr algn="ctr"/>
            <a:r>
              <a:rPr lang="fr-FR" dirty="0"/>
              <a:t>A</a:t>
            </a:r>
          </a:p>
          <a:p>
            <a:pPr algn="ctr"/>
            <a:r>
              <a:rPr lang="fr-FR" dirty="0" err="1"/>
              <a:t>T</a:t>
            </a:r>
            <a:endParaRPr lang="fr-FR" dirty="0"/>
          </a:p>
          <a:p>
            <a:pPr algn="ctr"/>
            <a:r>
              <a:rPr lang="fr-FR" dirty="0"/>
              <a:t>H</a:t>
            </a:r>
          </a:p>
          <a:p>
            <a:pPr algn="ctr"/>
            <a:r>
              <a:rPr lang="fr-FR" dirty="0" err="1"/>
              <a:t>É</a:t>
            </a:r>
            <a:endParaRPr lang="fr-FR" dirty="0"/>
          </a:p>
          <a:p>
            <a:pPr algn="ctr"/>
            <a:r>
              <a:rPr lang="fr-FR" dirty="0"/>
              <a:t>MA</a:t>
            </a:r>
          </a:p>
          <a:p>
            <a:pPr algn="ctr"/>
            <a:r>
              <a:rPr lang="fr-FR" dirty="0" err="1"/>
              <a:t>T</a:t>
            </a:r>
            <a:endParaRPr lang="fr-FR" dirty="0"/>
          </a:p>
          <a:p>
            <a:pPr algn="ctr"/>
            <a:r>
              <a:rPr lang="fr-FR" dirty="0"/>
              <a:t>I</a:t>
            </a:r>
          </a:p>
          <a:p>
            <a:pPr algn="ctr"/>
            <a:r>
              <a:rPr lang="fr-FR" dirty="0"/>
              <a:t>Q</a:t>
            </a:r>
          </a:p>
          <a:p>
            <a:pPr algn="ctr"/>
            <a:r>
              <a:rPr lang="fr-FR" dirty="0"/>
              <a:t>U</a:t>
            </a:r>
          </a:p>
          <a:p>
            <a:pPr algn="ctr"/>
            <a:r>
              <a:rPr lang="fr-FR" dirty="0"/>
              <a:t>E</a:t>
            </a:r>
          </a:p>
          <a:p>
            <a:pPr algn="ctr"/>
            <a:r>
              <a:rPr lang="fr-FR" dirty="0"/>
              <a:t>S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P</a:t>
            </a:r>
            <a:br>
              <a:rPr lang="fr-FR" dirty="0"/>
            </a:br>
            <a:r>
              <a:rPr lang="fr-FR" dirty="0" err="1"/>
              <a:t>É</a:t>
            </a:r>
            <a:endParaRPr lang="fr-FR" dirty="0"/>
          </a:p>
          <a:p>
            <a:pPr algn="ctr"/>
            <a:r>
              <a:rPr lang="fr-FR" dirty="0"/>
              <a:t>R</a:t>
            </a:r>
          </a:p>
          <a:p>
            <a:pPr algn="ctr"/>
            <a:r>
              <a:rPr lang="fr-FR" dirty="0"/>
              <a:t>I</a:t>
            </a:r>
          </a:p>
          <a:p>
            <a:pPr algn="ctr"/>
            <a:r>
              <a:rPr lang="fr-FR" dirty="0"/>
              <a:t>O</a:t>
            </a:r>
          </a:p>
          <a:p>
            <a:pPr algn="ctr"/>
            <a:r>
              <a:rPr lang="fr-FR" dirty="0"/>
              <a:t>D</a:t>
            </a:r>
          </a:p>
          <a:p>
            <a:pPr algn="ctr"/>
            <a:r>
              <a:rPr lang="fr-FR" dirty="0"/>
              <a:t>E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2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graphicFrame>
        <p:nvGraphicFramePr>
          <p:cNvPr id="7" name="Tableau 7">
            <a:extLst>
              <a:ext uri="{FF2B5EF4-FFF2-40B4-BE49-F238E27FC236}">
                <a16:creationId xmlns:a16="http://schemas.microsoft.com/office/drawing/2014/main" id="{07226F6D-107F-0ABA-46EF-6ABC8792D3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205381"/>
              </p:ext>
            </p:extLst>
          </p:nvPr>
        </p:nvGraphicFramePr>
        <p:xfrm>
          <a:off x="307497" y="0"/>
          <a:ext cx="8836503" cy="72262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2113">
                  <a:extLst>
                    <a:ext uri="{9D8B030D-6E8A-4147-A177-3AD203B41FA5}">
                      <a16:colId xmlns:a16="http://schemas.microsoft.com/office/drawing/2014/main" val="2532326614"/>
                    </a:ext>
                  </a:extLst>
                </a:gridCol>
                <a:gridCol w="2507226">
                  <a:extLst>
                    <a:ext uri="{9D8B030D-6E8A-4147-A177-3AD203B41FA5}">
                      <a16:colId xmlns:a16="http://schemas.microsoft.com/office/drawing/2014/main" val="391635098"/>
                    </a:ext>
                  </a:extLst>
                </a:gridCol>
                <a:gridCol w="1843548">
                  <a:extLst>
                    <a:ext uri="{9D8B030D-6E8A-4147-A177-3AD203B41FA5}">
                      <a16:colId xmlns:a16="http://schemas.microsoft.com/office/drawing/2014/main" val="1519942513"/>
                    </a:ext>
                  </a:extLst>
                </a:gridCol>
                <a:gridCol w="1814052">
                  <a:extLst>
                    <a:ext uri="{9D8B030D-6E8A-4147-A177-3AD203B41FA5}">
                      <a16:colId xmlns:a16="http://schemas.microsoft.com/office/drawing/2014/main" val="2441950881"/>
                    </a:ext>
                  </a:extLst>
                </a:gridCol>
                <a:gridCol w="1949564">
                  <a:extLst>
                    <a:ext uri="{9D8B030D-6E8A-4147-A177-3AD203B41FA5}">
                      <a16:colId xmlns:a16="http://schemas.microsoft.com/office/drawing/2014/main" val="2518090529"/>
                    </a:ext>
                  </a:extLst>
                </a:gridCol>
              </a:tblGrid>
              <a:tr h="231073"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Semaine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E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Objectifs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E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Ritualisées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E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Dirigées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E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Autonomes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E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09709"/>
                  </a:ext>
                </a:extLst>
              </a:tr>
              <a:tr h="13036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Dénombrer des quantités de plus en plus grandes.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Dénombrer et mémoriser une quantité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Réciter la comptine numérique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Reconnaissance des nombres de 1 à 10 dans les différentes écritures.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Ecrire les chiffres.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Réaliser un assemblage de formes/puzzle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Repérer et nommer une position dans un rang / une file.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Faire des ajouts et des retraits pour obtenir la quantité demandée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Respecter un codage pour faire un coloriage magique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-Les présents / absents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-Chaque jour compte.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-Problème du jour.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-Subitizing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-Dictée de chiffre / reconnaissance sur l’ardoise.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-La chenille des chiffres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-Comptine numérique 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Position d’un élément dans une file ( farandole d’enfants / animaux…)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Nombre mystère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-Réciter la comptine numérique à partie d’un nombre donné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Dénombrement avec les supports fleurs + des perles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jeu des jouets VLM p78-81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Boîte à compter Noël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Brevets Fleurs des nombres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Brevets </a:t>
                      </a:r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Picfils</a:t>
                      </a: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Brevets </a:t>
                      </a:r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Labolud</a:t>
                      </a: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Coloriage magique de Noël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3699847"/>
                  </a:ext>
                </a:extLst>
              </a:tr>
              <a:tr h="1201579"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Dénombrer des quantités de plus en plus grandes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Réciter la comptine numérique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Reconnaissance des nombres de 1 à 10 dans les différentes écritures.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Ecrire les chiffres.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Résoudre un problème de quantité.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Réaliser une collection double d’une collection donnée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Réaliser un assemblage de formes/puzzle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Repérer et nommer une position dans un rang / une file.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Faire des ajouts et des retraits pour obtenir la quantité demandée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Trouver le nombre mystère par élimination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-Les présents / absents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-Chaque jour compte.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-Problème du jour.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-Subitizing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-Dictée de chiffre / reconnaissance sur l’ardoise.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-La chenille des chiffres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-Comptine numérique 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Position d’un élément dans une file ( farandole d’enfants / animaux…)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Nombre mystère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Réciter la comptine numérique à partie d’un nombre donné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Compter de 2 en 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Dictée de nombre ( évaluation) + révision écriture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Résolution de problème réaliser une collection double d’une collection de référence Les cadeaux VLM p84-85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Brevets </a:t>
                      </a:r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Boïte</a:t>
                      </a: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 à compter 3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Brevets </a:t>
                      </a:r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kapla</a:t>
                      </a: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Brevets formes aimantées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Fleur des nombres dénombrement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Pions à empiler sur Noël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9518245"/>
                  </a:ext>
                </a:extLst>
              </a:tr>
              <a:tr h="1203650"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Dénombrer des petites quantités.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Réciter la comptine numérique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Reconnaissance des nombres de 1 à 10 dans les différentes écritures.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Ecrire les chiffres.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Réaliser un assemblage de formes/puzzle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Repérer et nommer une position dans un rang / une file.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Faire des ajouts et des retraits pour obtenir la quantité demandée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Jouer à jeu collectif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Trouver le nombre mystère par élimination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-Les présents / absents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-Chaque jour compte.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-Problème du jour.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-Subitizing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-Dictée de chiffre / reconnaissance sur l’ardoise.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-La chenille des chiffres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-Comptine numérique Position d’un élément dans une file ( farandole d’enfants / animaux…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Nombre mystère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Réciter la comptine numérique à partie d’un nombre donné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Compter de 2 en 2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Jeu des petits chevaux version Noël.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Jeu math noël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Brevets DV Sapin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Brevets jeu du marteau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Brevets arc en ciel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Brevets jeu rondin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4048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950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oneTexte 13">
            <a:extLst>
              <a:ext uri="{FF2B5EF4-FFF2-40B4-BE49-F238E27FC236}">
                <a16:creationId xmlns:a16="http://schemas.microsoft.com/office/drawing/2014/main" id="{DED9C355-81F1-1C2D-D381-CCDA984C4CEC}"/>
              </a:ext>
            </a:extLst>
          </p:cNvPr>
          <p:cNvSpPr txBox="1"/>
          <p:nvPr/>
        </p:nvSpPr>
        <p:spPr>
          <a:xfrm>
            <a:off x="0" y="0"/>
            <a:ext cx="307497" cy="7017306"/>
          </a:xfrm>
          <a:prstGeom prst="rect">
            <a:avLst/>
          </a:prstGeom>
          <a:solidFill>
            <a:srgbClr val="FF2F9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G</a:t>
            </a:r>
          </a:p>
          <a:p>
            <a:pPr algn="ctr"/>
            <a:r>
              <a:rPr lang="fr-FR" dirty="0"/>
              <a:t>R</a:t>
            </a:r>
          </a:p>
          <a:p>
            <a:pPr algn="ctr"/>
            <a:r>
              <a:rPr lang="fr-FR" dirty="0"/>
              <a:t>A</a:t>
            </a:r>
          </a:p>
          <a:p>
            <a:pPr algn="ctr"/>
            <a:r>
              <a:rPr lang="fr-FR" dirty="0"/>
              <a:t>P</a:t>
            </a:r>
          </a:p>
          <a:p>
            <a:pPr algn="ctr"/>
            <a:r>
              <a:rPr lang="fr-FR" dirty="0"/>
              <a:t>H</a:t>
            </a:r>
          </a:p>
          <a:p>
            <a:pPr algn="ctr"/>
            <a:r>
              <a:rPr lang="fr-FR" dirty="0"/>
              <a:t>I</a:t>
            </a:r>
          </a:p>
          <a:p>
            <a:pPr algn="ctr"/>
            <a:r>
              <a:rPr lang="fr-FR" dirty="0"/>
              <a:t>S</a:t>
            </a:r>
          </a:p>
          <a:p>
            <a:pPr algn="ctr"/>
            <a:r>
              <a:rPr lang="fr-FR" dirty="0"/>
              <a:t>ME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E</a:t>
            </a:r>
          </a:p>
          <a:p>
            <a:pPr algn="ctr"/>
            <a:r>
              <a:rPr lang="fr-FR" dirty="0"/>
              <a:t>C</a:t>
            </a:r>
          </a:p>
          <a:p>
            <a:pPr algn="ctr"/>
            <a:r>
              <a:rPr lang="fr-FR" dirty="0"/>
              <a:t>R</a:t>
            </a:r>
          </a:p>
          <a:p>
            <a:pPr algn="ctr"/>
            <a:r>
              <a:rPr lang="fr-FR" dirty="0"/>
              <a:t>I</a:t>
            </a:r>
          </a:p>
          <a:p>
            <a:pPr algn="ctr"/>
            <a:r>
              <a:rPr lang="fr-FR" dirty="0"/>
              <a:t>TU</a:t>
            </a:r>
          </a:p>
          <a:p>
            <a:pPr algn="ctr"/>
            <a:r>
              <a:rPr lang="fr-FR" dirty="0"/>
              <a:t>RE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P</a:t>
            </a:r>
          </a:p>
          <a:p>
            <a:pPr algn="ctr"/>
            <a:r>
              <a:rPr lang="fr-FR" dirty="0"/>
              <a:t>2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graphicFrame>
        <p:nvGraphicFramePr>
          <p:cNvPr id="7" name="Tableau 7">
            <a:extLst>
              <a:ext uri="{FF2B5EF4-FFF2-40B4-BE49-F238E27FC236}">
                <a16:creationId xmlns:a16="http://schemas.microsoft.com/office/drawing/2014/main" id="{07226F6D-107F-0ABA-46EF-6ABC8792D3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943882"/>
              </p:ext>
            </p:extLst>
          </p:nvPr>
        </p:nvGraphicFramePr>
        <p:xfrm>
          <a:off x="307496" y="1"/>
          <a:ext cx="8836502" cy="6753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3240">
                  <a:extLst>
                    <a:ext uri="{9D8B030D-6E8A-4147-A177-3AD203B41FA5}">
                      <a16:colId xmlns:a16="http://schemas.microsoft.com/office/drawing/2014/main" val="2532326614"/>
                    </a:ext>
                  </a:extLst>
                </a:gridCol>
                <a:gridCol w="3377447">
                  <a:extLst>
                    <a:ext uri="{9D8B030D-6E8A-4147-A177-3AD203B41FA5}">
                      <a16:colId xmlns:a16="http://schemas.microsoft.com/office/drawing/2014/main" val="391635098"/>
                    </a:ext>
                  </a:extLst>
                </a:gridCol>
                <a:gridCol w="3327067">
                  <a:extLst>
                    <a:ext uri="{9D8B030D-6E8A-4147-A177-3AD203B41FA5}">
                      <a16:colId xmlns:a16="http://schemas.microsoft.com/office/drawing/2014/main" val="2441950881"/>
                    </a:ext>
                  </a:extLst>
                </a:gridCol>
                <a:gridCol w="1428748">
                  <a:extLst>
                    <a:ext uri="{9D8B030D-6E8A-4147-A177-3AD203B41FA5}">
                      <a16:colId xmlns:a16="http://schemas.microsoft.com/office/drawing/2014/main" val="2518090529"/>
                    </a:ext>
                  </a:extLst>
                </a:gridCol>
              </a:tblGrid>
              <a:tr h="216512"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Semaine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A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Objectifs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A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Dirigées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A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Autonomes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A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09709"/>
                  </a:ext>
                </a:extLst>
              </a:tr>
              <a:tr h="1255768"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S’exercer au graphisme décoratif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Reproduire des motifs graphiques vus en Moyenne section.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Réaliser une toile d’araignée grâce à des traits obliques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Remplir une zone délimitée avec différents graphismes.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Ecrire des mots en capitale avec modèle.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Associer des lettres dans 2 graphies : capitales et scriptes.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Recomposer des mots à l’aide de lettres mobiles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Fantôme / tête de mort en graphisme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Atelier graphique : traits rayonnants : la toile d’araignée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-Ecriture du mot Novembre en capitale + coller les lettres en scripte ( intercalaire)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Lettres mobiles vocabulaire d’halloween en correspondance capitale / scripte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Planches graphiques en bois.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Planche à billes aimantées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Pistes graphiques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Lettres tactiles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Tableau et crayon d’ardoise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Imagiers de graphismes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Dés de graphisme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Supports pâte à modeler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Ecran tactile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Modèles étape par étape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Supports plastifiés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Répertoire graphiques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Lettres mobiles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Lettres aimantées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Fabulettres</a:t>
                      </a: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Affichages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Ateliers autonomes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9518245"/>
                  </a:ext>
                </a:extLst>
              </a:tr>
              <a:tr h="1255768"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Reproduire des motifs graphiques vus en Moyenne section.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Tracer des ronds concentriques dans un espace délimité.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Dicter un texte à l’adulte.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Ecrire des mots en capitale.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Connaître l’ordre alphabétique : ordonner les lettres de l ’alphabet.</a:t>
                      </a:r>
                    </a:p>
                    <a:p>
                      <a:pPr algn="l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-Atelier graphique les ronds concentriques de différentes tailles pour maîtriser l’espace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5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-Révision écriture de mots en lettres capitales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5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-Dictée à l’adulte : dessine et raconte moi ta fête d’halloween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ordre alphabétique : labyrinthe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 pêche à la ligne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labyrinthe des syllabes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syllabes des animaux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tri d’images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P36-37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4048767"/>
                  </a:ext>
                </a:extLst>
              </a:tr>
              <a:tr h="13279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S3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Reproduire des motifs graphiques vus en Moyenne section.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Tracer des formes géométriques : cercles, carrés, triangles, rectangles.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Tracer des lignes brisées en adaptant la taille de la ligne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Associer des lettres dans 2 graphies : capitales et scriptes.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Dessiner et légender en écrivant les mots en capitale.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Réaliser une dictée de dessin.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-Atelier graphique formes géométriques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Atelier graphique : les lignes brisées dans un espace délimité.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-Loto des lettres capitales avec correspondance scripte</a:t>
                      </a:r>
                    </a:p>
                    <a:p>
                      <a:pPr algn="ctr"/>
                      <a:endParaRPr lang="fr-FR" sz="5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-Dictée de dessin 1 : le bonhomme de neige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Ecriture et dessin du vocabulaire de l’album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puzzles codés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L’arbre des syllabes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cadeau des animaux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 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paires d’animaux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P40-41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1532267"/>
                  </a:ext>
                </a:extLst>
              </a:tr>
              <a:tr h="24709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S4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Reproduire des motifs graphiques vus en Moyenne section.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Tracer des créneaux.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Compléter une frise alphabétique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Ecrire les lettres capitales obliques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Recomposer des mots avec des lettres mobiles.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Remettre les lettres capitales dans l’ordre avec un modèle.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Reconnaître et recomposer son prénom en scripte.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Recomposer des mots avec des lettres mobiles en faisant la correspondance capitale / scripte.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-Atelier graphique boules de noël avec motifs. combinés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Atelier graphique : les créneaux</a:t>
                      </a:r>
                      <a:endParaRPr lang="fr-FR" sz="5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-Les ampoules de Noël : frise alphabétique à trou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5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-Lettres mobiles vocabulaire de Noël en correspondance capitale / scripte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Reconnaître et recomposer son prénom en scripte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L’intrus des syllabes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puzzle des syllabes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codage des syllabes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chemin du chat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P44-45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60894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2713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6D38DF9A-FFEC-F85B-5E8F-E63815040E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567141"/>
              </p:ext>
            </p:extLst>
          </p:nvPr>
        </p:nvGraphicFramePr>
        <p:xfrm>
          <a:off x="307498" y="264072"/>
          <a:ext cx="8836502" cy="43879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3240">
                  <a:extLst>
                    <a:ext uri="{9D8B030D-6E8A-4147-A177-3AD203B41FA5}">
                      <a16:colId xmlns:a16="http://schemas.microsoft.com/office/drawing/2014/main" val="1195604960"/>
                    </a:ext>
                  </a:extLst>
                </a:gridCol>
                <a:gridCol w="3377447">
                  <a:extLst>
                    <a:ext uri="{9D8B030D-6E8A-4147-A177-3AD203B41FA5}">
                      <a16:colId xmlns:a16="http://schemas.microsoft.com/office/drawing/2014/main" val="1412129382"/>
                    </a:ext>
                  </a:extLst>
                </a:gridCol>
                <a:gridCol w="3327067">
                  <a:extLst>
                    <a:ext uri="{9D8B030D-6E8A-4147-A177-3AD203B41FA5}">
                      <a16:colId xmlns:a16="http://schemas.microsoft.com/office/drawing/2014/main" val="114838266"/>
                    </a:ext>
                  </a:extLst>
                </a:gridCol>
                <a:gridCol w="1428748">
                  <a:extLst>
                    <a:ext uri="{9D8B030D-6E8A-4147-A177-3AD203B41FA5}">
                      <a16:colId xmlns:a16="http://schemas.microsoft.com/office/drawing/2014/main" val="2094265466"/>
                    </a:ext>
                  </a:extLst>
                </a:gridCol>
              </a:tblGrid>
              <a:tr h="14078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S5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Reproduire des motifs graphiques vus en Moyenne section.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Tracer des graphismes combinés : le sapin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Tracer des maillons.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Recomposer l’alphabet en scripte</a:t>
                      </a:r>
                    </a:p>
                    <a:p>
                      <a:pPr algn="l"/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Ecrire des mots en capitale avec modèle.</a:t>
                      </a:r>
                    </a:p>
                    <a:p>
                      <a:pPr algn="l"/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Associer des lettres dans 2 graphies : capitales et scriptes.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Reconnaître les prénoms de la classe en scripte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Associer des lettres dans 2 graphies : capitales et scriptes.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-Atelier graphique : le sapin</a:t>
                      </a:r>
                    </a:p>
                    <a:p>
                      <a:pPr algn="ctr"/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Atelier graphiques les maillons</a:t>
                      </a:r>
                    </a:p>
                    <a:p>
                      <a:pPr algn="ctr"/>
                      <a:endParaRPr lang="fr-FR" sz="5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-Défi : recomposer l’alphabet en scripte</a:t>
                      </a:r>
                    </a:p>
                    <a:p>
                      <a:pPr algn="ctr"/>
                      <a:endParaRPr lang="fr-FR" sz="5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-Ecriture du mot Décembre en capitale + correspondance graphique  scripte ( intercalaire)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5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</a:t>
                      </a:r>
                      <a:r>
                        <a:rPr lang="fr-FR" sz="900" b="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Mémory</a:t>
                      </a:r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 des prénoms de la classe : photo / scripte.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Correspondance graphique lettre capitale / scripte à colorier ( fiche)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Cahiers effaçables</a:t>
                      </a:r>
                    </a:p>
                    <a:p>
                      <a:pPr algn="ctr"/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Chenille des lettres sur l’écran tactile</a:t>
                      </a:r>
                    </a:p>
                    <a:p>
                      <a:pPr algn="ctr"/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Suite alphabétique</a:t>
                      </a:r>
                    </a:p>
                    <a:p>
                      <a:pPr algn="ctr"/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Jeux en ligne</a:t>
                      </a:r>
                    </a:p>
                    <a:p>
                      <a:pPr algn="ctr"/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Lettres mobiles </a:t>
                      </a:r>
                    </a:p>
                    <a:p>
                      <a:pPr algn="ctr"/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Dictées de dessins enregistrées</a:t>
                      </a:r>
                    </a:p>
                    <a:p>
                      <a:pPr algn="ctr"/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Cartes </a:t>
                      </a:r>
                      <a:r>
                        <a:rPr lang="fr-FR" sz="900" b="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dessineto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Répertoire graphique</a:t>
                      </a:r>
                    </a:p>
                    <a:p>
                      <a:pPr algn="ctr"/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b="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Picfils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Lettres tactiles</a:t>
                      </a:r>
                    </a:p>
                    <a:p>
                      <a:pPr algn="ctr"/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 …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0095741"/>
                  </a:ext>
                </a:extLst>
              </a:tr>
              <a:tr h="1034979"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Reproduire des motifs graphiques vus en Moyenne section.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Créer un répertoire graphique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Tracer des vagues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Reconnaître les prénoms de la classe en scripte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Connaître la suite alphabétique et tracer les lettres manquantes.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Ecrire une lettre au père noël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-Atelier graphique : création d’un répertoire graphique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5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-Atelier graphique : les vagues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5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-Loto des prénoms de la classe en scripte.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5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-Alphabet en capitale à trou à compléter à l’écrit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Ecriture : lettre au père Noël pour la classe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7540371"/>
                  </a:ext>
                </a:extLst>
              </a:tr>
              <a:tr h="1370387"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Reproduire des motifs graphiques vus en Moyenne section.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Créer un répertoire graphique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Tracer des spirales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Connaître la suite alphabétique en scripte et placer les lettres manquantes.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Réaliser une dictée de dessin.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-Atelier graphique création d’un répertoire graphique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-Atelier graphique : les spirales</a:t>
                      </a:r>
                    </a:p>
                    <a:p>
                      <a:pPr algn="ctr"/>
                      <a:endParaRPr lang="fr-FR" sz="5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5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-Alphabet en scripte à trou à compléter avec des étiquettes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Dictée de dessin 2 : le père Noël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6231133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0B666F79-F4C5-A76E-3C01-2D86CCED7AF8}"/>
              </a:ext>
            </a:extLst>
          </p:cNvPr>
          <p:cNvSpPr txBox="1"/>
          <p:nvPr/>
        </p:nvSpPr>
        <p:spPr>
          <a:xfrm>
            <a:off x="0" y="0"/>
            <a:ext cx="307497" cy="7017306"/>
          </a:xfrm>
          <a:prstGeom prst="rect">
            <a:avLst/>
          </a:prstGeom>
          <a:solidFill>
            <a:srgbClr val="FF2F9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G</a:t>
            </a:r>
          </a:p>
          <a:p>
            <a:pPr algn="ctr"/>
            <a:r>
              <a:rPr lang="fr-FR" dirty="0"/>
              <a:t>R</a:t>
            </a:r>
          </a:p>
          <a:p>
            <a:pPr algn="ctr"/>
            <a:r>
              <a:rPr lang="fr-FR" dirty="0"/>
              <a:t>A</a:t>
            </a:r>
          </a:p>
          <a:p>
            <a:pPr algn="ctr"/>
            <a:r>
              <a:rPr lang="fr-FR" dirty="0"/>
              <a:t>P</a:t>
            </a:r>
          </a:p>
          <a:p>
            <a:pPr algn="ctr"/>
            <a:r>
              <a:rPr lang="fr-FR" dirty="0"/>
              <a:t>H</a:t>
            </a:r>
          </a:p>
          <a:p>
            <a:pPr algn="ctr"/>
            <a:r>
              <a:rPr lang="fr-FR" dirty="0"/>
              <a:t>I</a:t>
            </a:r>
          </a:p>
          <a:p>
            <a:pPr algn="ctr"/>
            <a:r>
              <a:rPr lang="fr-FR" dirty="0"/>
              <a:t>S</a:t>
            </a:r>
          </a:p>
          <a:p>
            <a:pPr algn="ctr"/>
            <a:r>
              <a:rPr lang="fr-FR" dirty="0"/>
              <a:t>ME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E</a:t>
            </a:r>
          </a:p>
          <a:p>
            <a:pPr algn="ctr"/>
            <a:r>
              <a:rPr lang="fr-FR" dirty="0"/>
              <a:t>C</a:t>
            </a:r>
          </a:p>
          <a:p>
            <a:pPr algn="ctr"/>
            <a:r>
              <a:rPr lang="fr-FR" dirty="0"/>
              <a:t>R</a:t>
            </a:r>
          </a:p>
          <a:p>
            <a:pPr algn="ctr"/>
            <a:r>
              <a:rPr lang="fr-FR" dirty="0"/>
              <a:t>I</a:t>
            </a:r>
          </a:p>
          <a:p>
            <a:pPr algn="ctr"/>
            <a:r>
              <a:rPr lang="fr-FR" dirty="0"/>
              <a:t>TU</a:t>
            </a:r>
          </a:p>
          <a:p>
            <a:pPr algn="ctr"/>
            <a:r>
              <a:rPr lang="fr-FR" dirty="0"/>
              <a:t>RE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P</a:t>
            </a:r>
          </a:p>
          <a:p>
            <a:pPr algn="ctr"/>
            <a:r>
              <a:rPr lang="fr-FR" dirty="0"/>
              <a:t>2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956B7B62-82AF-0BD1-33BE-E9417CBAC2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112510"/>
              </p:ext>
            </p:extLst>
          </p:nvPr>
        </p:nvGraphicFramePr>
        <p:xfrm>
          <a:off x="307498" y="35472"/>
          <a:ext cx="8836502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3240">
                  <a:extLst>
                    <a:ext uri="{9D8B030D-6E8A-4147-A177-3AD203B41FA5}">
                      <a16:colId xmlns:a16="http://schemas.microsoft.com/office/drawing/2014/main" val="60257762"/>
                    </a:ext>
                  </a:extLst>
                </a:gridCol>
                <a:gridCol w="3377447">
                  <a:extLst>
                    <a:ext uri="{9D8B030D-6E8A-4147-A177-3AD203B41FA5}">
                      <a16:colId xmlns:a16="http://schemas.microsoft.com/office/drawing/2014/main" val="992956465"/>
                    </a:ext>
                  </a:extLst>
                </a:gridCol>
                <a:gridCol w="3327067">
                  <a:extLst>
                    <a:ext uri="{9D8B030D-6E8A-4147-A177-3AD203B41FA5}">
                      <a16:colId xmlns:a16="http://schemas.microsoft.com/office/drawing/2014/main" val="3617358245"/>
                    </a:ext>
                  </a:extLst>
                </a:gridCol>
                <a:gridCol w="1428748">
                  <a:extLst>
                    <a:ext uri="{9D8B030D-6E8A-4147-A177-3AD203B41FA5}">
                      <a16:colId xmlns:a16="http://schemas.microsoft.com/office/drawing/2014/main" val="185891935"/>
                    </a:ext>
                  </a:extLst>
                </a:gridCol>
              </a:tblGrid>
              <a:tr h="216512"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Semaine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A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Objectifs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A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Dirigées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A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Autonomes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A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3558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91403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954</TotalTime>
  <Words>2928</Words>
  <Application>Microsoft Macintosh PowerPoint</Application>
  <PresentationFormat>Affichage à l'écran (4:3)</PresentationFormat>
  <Paragraphs>815</Paragraphs>
  <Slides>6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Script Ecole 2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Alissia waeles</dc:creator>
  <cp:lastModifiedBy>Alissia waeles</cp:lastModifiedBy>
  <cp:revision>55</cp:revision>
  <cp:lastPrinted>2023-09-05T20:58:54Z</cp:lastPrinted>
  <dcterms:created xsi:type="dcterms:W3CDTF">2023-09-05T19:39:19Z</dcterms:created>
  <dcterms:modified xsi:type="dcterms:W3CDTF">2025-03-09T13:06:05Z</dcterms:modified>
</cp:coreProperties>
</file>