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63" r:id="rId3"/>
    <p:sldId id="258" r:id="rId4"/>
    <p:sldId id="262" r:id="rId5"/>
    <p:sldId id="260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  <a:srgbClr val="FF2F92"/>
    <a:srgbClr val="FF7E79"/>
    <a:srgbClr val="7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06"/>
    <p:restoredTop sz="94757"/>
  </p:normalViewPr>
  <p:slideViewPr>
    <p:cSldViewPr snapToGrid="0">
      <p:cViewPr varScale="1">
        <p:scale>
          <a:sx n="101" d="100"/>
          <a:sy n="101" d="100"/>
        </p:scale>
        <p:origin x="208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956A0-DB12-E046-87C1-AC05D5BC427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1B749-8D51-B04D-B0BA-A2407B752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24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1B749-8D51-B04D-B0BA-A2407B7526D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431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1B749-8D51-B04D-B0BA-A2407B7526D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492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1B749-8D51-B04D-B0BA-A2407B7526D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162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71B749-8D51-B04D-B0BA-A2407B7526D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1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7" indent="0" algn="ctr">
              <a:buNone/>
              <a:defRPr sz="2000"/>
            </a:lvl2pPr>
            <a:lvl3pPr marL="914373" indent="0" algn="ctr">
              <a:buNone/>
              <a:defRPr sz="1800"/>
            </a:lvl3pPr>
            <a:lvl4pPr marL="1371558" indent="0" algn="ctr">
              <a:buNone/>
              <a:defRPr sz="1600"/>
            </a:lvl4pPr>
            <a:lvl5pPr marL="1828743" indent="0" algn="ctr">
              <a:buNone/>
              <a:defRPr sz="1600"/>
            </a:lvl5pPr>
            <a:lvl6pPr marL="2285930" indent="0" algn="ctr">
              <a:buNone/>
              <a:defRPr sz="1600"/>
            </a:lvl6pPr>
            <a:lvl7pPr marL="2743116" indent="0" algn="ctr">
              <a:buNone/>
              <a:defRPr sz="1600"/>
            </a:lvl7pPr>
            <a:lvl8pPr marL="3200302" indent="0" algn="ctr">
              <a:buNone/>
              <a:defRPr sz="1600"/>
            </a:lvl8pPr>
            <a:lvl9pPr marL="3657487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54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45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31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76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70974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4589467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38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1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3" indent="0">
              <a:buNone/>
              <a:defRPr sz="1800" b="1"/>
            </a:lvl3pPr>
            <a:lvl4pPr marL="1371558" indent="0">
              <a:buNone/>
              <a:defRPr sz="1600" b="1"/>
            </a:lvl4pPr>
            <a:lvl5pPr marL="1828743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7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3" indent="0">
              <a:buNone/>
              <a:defRPr sz="1800" b="1"/>
            </a:lvl3pPr>
            <a:lvl4pPr marL="1371558" indent="0">
              <a:buNone/>
              <a:defRPr sz="1600" b="1"/>
            </a:lvl4pPr>
            <a:lvl5pPr marL="1828743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7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764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1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81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7" indent="0">
              <a:buNone/>
              <a:defRPr sz="1400"/>
            </a:lvl2pPr>
            <a:lvl3pPr marL="914373" indent="0">
              <a:buNone/>
              <a:defRPr sz="1200"/>
            </a:lvl3pPr>
            <a:lvl4pPr marL="1371558" indent="0">
              <a:buNone/>
              <a:defRPr sz="1000"/>
            </a:lvl4pPr>
            <a:lvl5pPr marL="1828743" indent="0">
              <a:buNone/>
              <a:defRPr sz="1000"/>
            </a:lvl5pPr>
            <a:lvl6pPr marL="2285930" indent="0">
              <a:buNone/>
              <a:defRPr sz="1000"/>
            </a:lvl6pPr>
            <a:lvl7pPr marL="2743116" indent="0">
              <a:buNone/>
              <a:defRPr sz="1000"/>
            </a:lvl7pPr>
            <a:lvl8pPr marL="3200302" indent="0">
              <a:buNone/>
              <a:defRPr sz="1000"/>
            </a:lvl8pPr>
            <a:lvl9pPr marL="3657487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86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3" indent="0">
              <a:buNone/>
              <a:defRPr sz="2400"/>
            </a:lvl3pPr>
            <a:lvl4pPr marL="1371558" indent="0">
              <a:buNone/>
              <a:defRPr sz="2000"/>
            </a:lvl4pPr>
            <a:lvl5pPr marL="1828743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7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7" indent="0">
              <a:buNone/>
              <a:defRPr sz="1400"/>
            </a:lvl2pPr>
            <a:lvl3pPr marL="914373" indent="0">
              <a:buNone/>
              <a:defRPr sz="1200"/>
            </a:lvl3pPr>
            <a:lvl4pPr marL="1371558" indent="0">
              <a:buNone/>
              <a:defRPr sz="1000"/>
            </a:lvl4pPr>
            <a:lvl5pPr marL="1828743" indent="0">
              <a:buNone/>
              <a:defRPr sz="1000"/>
            </a:lvl5pPr>
            <a:lvl6pPr marL="2285930" indent="0">
              <a:buNone/>
              <a:defRPr sz="1000"/>
            </a:lvl6pPr>
            <a:lvl7pPr marL="2743116" indent="0">
              <a:buNone/>
              <a:defRPr sz="1000"/>
            </a:lvl7pPr>
            <a:lvl8pPr marL="3200302" indent="0">
              <a:buNone/>
              <a:defRPr sz="1000"/>
            </a:lvl8pPr>
            <a:lvl9pPr marL="3657487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0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49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D74A7-C33D-E941-A988-154408D6DA38}" type="datetimeFigureOut">
              <a:rPr lang="fr-FR" smtClean="0"/>
              <a:t>09/03/2025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5E889-00BA-2B46-A945-73DA1DE26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80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3" indent="-228593" algn="l" defTabSz="91437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9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6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50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36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23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96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80" indent="-228593" algn="l" defTabSz="91437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3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8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3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7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DED9C355-81F1-1C2D-D381-CCDA984C4CEC}"/>
              </a:ext>
            </a:extLst>
          </p:cNvPr>
          <p:cNvSpPr txBox="1"/>
          <p:nvPr/>
        </p:nvSpPr>
        <p:spPr>
          <a:xfrm>
            <a:off x="0" y="0"/>
            <a:ext cx="307497" cy="701730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N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L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G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  <a:br>
              <a:rPr lang="fr-FR" dirty="0"/>
            </a:br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D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3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7226F6D-107F-0ABA-46EF-6ABC8792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231413"/>
              </p:ext>
            </p:extLst>
          </p:nvPr>
        </p:nvGraphicFramePr>
        <p:xfrm>
          <a:off x="307497" y="1"/>
          <a:ext cx="8836503" cy="7118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113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2507226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1519942513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949564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32117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Ritualisées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2482948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Apprendre une comptine et la réciter pout s’initier aux syllabes d’attaque et aux syllabes finales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et manipuler une syllabe : isoler ou supprimer la syllabe d’attaque / finale / doubler et inverser les syllabes.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une syllabe d’attaque ou une syllabe finale.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Coder l’emplacement d’une syllabe dans un mot.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la même syllabe d’attaque ou la même syllabe finale.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la même syllabe.`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Coder l’emplacement d’une syllabe dans un mot.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Changeons les couleurs de Siméon p59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Syllabes d’attaque :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cha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, ma, si, pi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Syllabes finales : no, po,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lon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, ton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Syllabes d’attaque et finales : ra, ca, to ,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so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Rattrapage des AA non faites.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course des caméléons p77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(Rattrapage des AD non faites EN P2 ou non acquises)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Evaluation sur les syllabes ( dénombrements, inversion, doublage, syllabe attaque / finale, codage…)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domino des syllabes finales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pince en couleurs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mise en paires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codage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Révision + Rattrapage des AA non faites en P2 : finir le plan de travail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18245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Apprendre une comptine et la réciter en prêtant attention aux phonèmes entendus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Découvrir, Discriminer et jouer avec des phonèmes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Manipuler les phonèmes : remplacer un phonème d’attaque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Coder l’emplacement d’une syllabe commune à plusieurs mots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 phonème voyelle dans un mot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Classer des mots selon un phonème voyelle.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Récitons les comptines </a:t>
                      </a:r>
                      <a:b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</a:b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Au resto les animaux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Trouvons les sons de Siméon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 E I O cartes bleues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Chantons les sons de la partition : A E I 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Transformons les mots : remplacer le phonème d’attaque par O ( cartes bleues)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L’enveloppe mystère p90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dé des sons p91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syllabes identiques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voyelles mélangées A O I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Cherche et trouve I U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sons de Siméon O E U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P92-93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48767"/>
                  </a:ext>
                </a:extLst>
              </a:tr>
              <a:tr h="24829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S3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Apprendre une comptine et la réciter en prêtant attention aux phonèmes entendus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Découvrir, Discriminer et jouer avec des phonèmes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Manipuler les phonèmes : remplacer un phonème d’attaque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Manipuler des phonèmes pour former des syllabes.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la même rime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 phonème dans un mot.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le même phonème voyelle.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 phonème dans un mot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Coder l’emplacement d’un phonème dans un mot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Récitons les comptines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 du 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Trouvons les sons de Siméon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U S cartes oranges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Chantons les sons de la partition :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 U 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Transformons les mots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Remplacer le phonème d’attaque par S ( cartes oranges)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Assemblons les sons 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 + A E I O U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comptines à trous p74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repas de Siméon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p95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son des voyelles A U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puzzle des rimes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chemin du serpent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Carte à pince du son S 96-97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532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534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7">
            <a:extLst>
              <a:ext uri="{FF2B5EF4-FFF2-40B4-BE49-F238E27FC236}">
                <a16:creationId xmlns:a16="http://schemas.microsoft.com/office/drawing/2014/main" id="{61016873-63D8-1D0E-03AD-D0F709E78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061951"/>
              </p:ext>
            </p:extLst>
          </p:nvPr>
        </p:nvGraphicFramePr>
        <p:xfrm>
          <a:off x="307497" y="1"/>
          <a:ext cx="8836503" cy="697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113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2507226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1519942513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949564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32117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Ritualisées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FD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2060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S4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Apprendre une comptine et la réciter en prêtant attention aux phonèmes entendus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Découvrir, Discriminer et jouer avec des phonèmes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Manipuler des phonèmes pour former des syllabes.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Prolonger les phonèmes d’un mot pour mieux les discriminer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la même rime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 phonème dans un mot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le même phonème voyelle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Classer des mots selon un phonème.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Récitons les comptines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Comptines M F OU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Trouvons les sons de Siméon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 F OU cartes jaunes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Chantons les sons de la partition : M F OU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avec les mots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 M 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Assemblons les sons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 + A E I O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ON OU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 + A E I O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ON OU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rimes des animaux p 98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branche des sons p99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sons voyelles O I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chemin du hibou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mots mélangés M F 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tri des sons M FP100-101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089471"/>
                  </a:ext>
                </a:extLst>
              </a:tr>
              <a:tr h="23422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S5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Apprendre une comptine et la réciter en prêtant attention aux phonèmes.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Découvrir, Discriminer et jouer avec des phonèmes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Manipuler des phonèmes pour former des syllabes.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Prolonger les phonèmes d’un mot pour mieux les discriminer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 phonème dans un mot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Coder l’emplacement d’un phonème dans un mot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la même rime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le même phonème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Localiser l’emplacement d’un phonème dans un mot.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Récitons les comptines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Comptines CH R 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Trouvons les sons de Siméon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 R ON cartes roses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Chantons les sons de la partition : CH  R 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avec les mots ON CH 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Assemblons les sons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 + A E I O U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ON OU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 + A E I O U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ON OU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jeu du chevalet p 102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place des sons p103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L’association des rimes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labyrinthe du son ON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son des consonnes CH R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duos des syllabes d’attaque P104-105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11555"/>
                  </a:ext>
                </a:extLst>
              </a:tr>
              <a:tr h="2342271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 6 - 7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Apprendre une comptine et la réciter en prêtant attention aux phonèmes entendus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Découvrir, Discriminer et jouer avec des phonèmes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Manipuler des phonèmes pour former des syllabes.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Prolonger les phonèmes d’un mot pour mieux les discriminer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Discriminer un phonème dans un mot.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la même rime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Classer des mots selon un phonème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ayant le même phonème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Localiser l’emplacement d’un phonème dans un mot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Récitons les comptines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Comptines L V 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Trouvons les sons de Siméon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 V IN cartes violettes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Chantons les sons de la partition : L V 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Jouons avec les mots L V 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Assemblons les sons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 + A E I O U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ON OU 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V + A E I O U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É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ON OU 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L’arbre des sons p106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rimes de Siméon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p107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mots mélangés L V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tri du son IN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puzzles des sons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tableau des sons L V p108-109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298288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7CC0F8D3-0D67-73DD-CC8D-C85DD0D131A7}"/>
              </a:ext>
            </a:extLst>
          </p:cNvPr>
          <p:cNvSpPr txBox="1"/>
          <p:nvPr/>
        </p:nvSpPr>
        <p:spPr>
          <a:xfrm>
            <a:off x="0" y="0"/>
            <a:ext cx="307497" cy="701730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N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L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G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  <a:br>
              <a:rPr lang="fr-FR" dirty="0"/>
            </a:br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D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3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485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DED9C355-81F1-1C2D-D381-CCDA984C4CEC}"/>
              </a:ext>
            </a:extLst>
          </p:cNvPr>
          <p:cNvSpPr txBox="1"/>
          <p:nvPr/>
        </p:nvSpPr>
        <p:spPr>
          <a:xfrm>
            <a:off x="0" y="1"/>
            <a:ext cx="307497" cy="729430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</a:t>
            </a:r>
          </a:p>
          <a:p>
            <a:pPr algn="ctr"/>
            <a:r>
              <a:rPr lang="fr-FR" dirty="0"/>
              <a:t>A</a:t>
            </a:r>
          </a:p>
          <a:p>
            <a:pPr algn="ctr"/>
            <a:r>
              <a:rPr lang="fr-FR" dirty="0" err="1"/>
              <a:t>T</a:t>
            </a:r>
            <a:endParaRPr lang="fr-FR" dirty="0"/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MA</a:t>
            </a:r>
          </a:p>
          <a:p>
            <a:pPr algn="ctr"/>
            <a:r>
              <a:rPr lang="fr-FR" dirty="0" err="1"/>
              <a:t>T</a:t>
            </a:r>
            <a:endParaRPr lang="fr-FR" dirty="0"/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Q</a:t>
            </a:r>
          </a:p>
          <a:p>
            <a:pPr algn="ctr"/>
            <a:r>
              <a:rPr lang="fr-FR" dirty="0"/>
              <a:t>U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r>
              <a:rPr lang="fr-FR" dirty="0"/>
              <a:t>S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  <a:br>
              <a:rPr lang="fr-FR" dirty="0"/>
            </a:br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D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3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7226F6D-107F-0ABA-46EF-6ABC8792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152233"/>
              </p:ext>
            </p:extLst>
          </p:nvPr>
        </p:nvGraphicFramePr>
        <p:xfrm>
          <a:off x="307498" y="23752"/>
          <a:ext cx="8836503" cy="8663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517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2506822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1519942513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949564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32117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Ritualisées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2201594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un problème de quantité/ de partage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Remplir un tableau à double entrée.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Savoir placer des nombres sur une droite graduée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Décomposer et recomposer le nombre 6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Trouver la somme de deux dés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et reproduire des assemblages de formes en 2D et en 3D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S’initier à des problèmes à de masse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-Chaque jour compte.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/ reconnaissance sur l’ardoise.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-La chenille des chiffres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-Position d’un élément dans une file ( farandole d’enfants / animaux…)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Somme de 2 dés / mains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Ranger les chiffres sur la droite graduée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Décomposition de 6 : comptines 6 galettes + manipulation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de la galette avec 2 dés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Tableau à double entrée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Algorithme couronne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Découpage assemblage la couronne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tangrams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balance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18245"/>
                  </a:ext>
                </a:extLst>
              </a:tr>
              <a:tr h="2060917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Reconnaissance des nombres de 1 à 10 dans les différentes écritures.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quantités de plus en plus importantes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Classer des cartes dans l’ordre numérique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Ranger les nombres dans l’ordre / compléter des frises numériques à trous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et reproduire des assemblages de formes en 2D et en 3D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-Chaque jour compte.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/ reconnaissance sur l’ardoise.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-La chenille des chiffres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Position d’un élément dans une file ( farandole d’enfants / animaux…)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Somme de 2 dés / mains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Pions à empiler sur la galette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Ranger par ordre numérique : Cartes puis chiffres à remettre dans l’ordre puis suite numérique à trous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Coller le bon nombre de fèves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chemin de la galette ( chiffres)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Cartes à pince sur la galette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Attrimaths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pixart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/ arc en ciel / allumettes / carrés colorés / pyramide  / balance 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48767"/>
                  </a:ext>
                </a:extLst>
              </a:tr>
              <a:tr h="17795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S3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des quantités de plus en plus importantes 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et reproduire des assemblages de formes en 2D et en 3D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un problème de logique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Trouver le nombre mystère.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Classer des nombres sur une droite graduée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-Chaque jour compte.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/ reconnaissance sur l’ardoise.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-La chenille des chiffres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Position d’un élément dans une file - Nombre mystère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Somme de 2 dés / mains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Résolution de problème : les tours 3 couleurs / château 3 couleurs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Découverte de la droite graduée / replacer les nombres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Algorithme jetons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BAC 3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Formes Aimantées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fleurs des nombres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Ordre croissant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532267"/>
                  </a:ext>
                </a:extLst>
              </a:tr>
              <a:tr h="2389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S4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Compléter la comptine numérique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Faire des paquets d’éléments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Comparer des longueurs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Jouer à un jeu de cartes : le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uno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-Chaque jour compte.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-La chenille des chiffres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Position d’un élément dans une file (- Nombre mystère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Somme de 2 dés / mains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Comparer les longueur 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 de cartes :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uno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50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Ordre décroissant</a:t>
                      </a:r>
                    </a:p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Suite numérique les pingouins</a:t>
                      </a:r>
                    </a:p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un pavage en le collant </a:t>
                      </a:r>
                    </a:p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Faire des paquets d’un nombre donné</a:t>
                      </a:r>
                    </a:p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puzzles</a:t>
                      </a:r>
                    </a:p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picfils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>
                        <a:spcAft>
                          <a:spcPts val="50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089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705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DED9C355-81F1-1C2D-D381-CCDA984C4CEC}"/>
              </a:ext>
            </a:extLst>
          </p:cNvPr>
          <p:cNvSpPr txBox="1"/>
          <p:nvPr/>
        </p:nvSpPr>
        <p:spPr>
          <a:xfrm>
            <a:off x="0" y="1"/>
            <a:ext cx="307497" cy="729430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</a:t>
            </a:r>
          </a:p>
          <a:p>
            <a:pPr algn="ctr"/>
            <a:r>
              <a:rPr lang="fr-FR" dirty="0"/>
              <a:t>A</a:t>
            </a:r>
          </a:p>
          <a:p>
            <a:pPr algn="ctr"/>
            <a:r>
              <a:rPr lang="fr-FR" dirty="0" err="1"/>
              <a:t>T</a:t>
            </a:r>
            <a:endParaRPr lang="fr-FR" dirty="0"/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MA</a:t>
            </a:r>
          </a:p>
          <a:p>
            <a:pPr algn="ctr"/>
            <a:r>
              <a:rPr lang="fr-FR" dirty="0" err="1"/>
              <a:t>T</a:t>
            </a:r>
            <a:endParaRPr lang="fr-FR" dirty="0"/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Q</a:t>
            </a:r>
          </a:p>
          <a:p>
            <a:pPr algn="ctr"/>
            <a:r>
              <a:rPr lang="fr-FR" dirty="0"/>
              <a:t>U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r>
              <a:rPr lang="fr-FR" dirty="0"/>
              <a:t>S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  <a:br>
              <a:rPr lang="fr-FR" dirty="0"/>
            </a:br>
            <a:r>
              <a:rPr lang="fr-FR" dirty="0" err="1"/>
              <a:t>É</a:t>
            </a:r>
            <a:endParaRPr lang="fr-FR" dirty="0"/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O</a:t>
            </a:r>
          </a:p>
          <a:p>
            <a:pPr algn="ctr"/>
            <a:r>
              <a:rPr lang="fr-FR" dirty="0"/>
              <a:t>D</a:t>
            </a:r>
          </a:p>
          <a:p>
            <a:pPr algn="ctr"/>
            <a:r>
              <a:rPr lang="fr-FR" dirty="0"/>
              <a:t>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3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7226F6D-107F-0ABA-46EF-6ABC8792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482918"/>
              </p:ext>
            </p:extLst>
          </p:nvPr>
        </p:nvGraphicFramePr>
        <p:xfrm>
          <a:off x="307498" y="1"/>
          <a:ext cx="8836503" cy="6928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113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2507226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1843548">
                  <a:extLst>
                    <a:ext uri="{9D8B030D-6E8A-4147-A177-3AD203B41FA5}">
                      <a16:colId xmlns:a16="http://schemas.microsoft.com/office/drawing/2014/main" val="1519942513"/>
                    </a:ext>
                  </a:extLst>
                </a:gridCol>
                <a:gridCol w="1814052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949564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20980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Ritualisées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17754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quantités de plus en plus grandes.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et mémoriser une quantité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Reconnaissance des nombres de 1 à 10 dans les différentes écritures.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formes/puzzle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Trouver la somme de deux dés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Jouer au jeu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shut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the box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Décomposer et recomposer le nombre 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-Chaque jour compte.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/ reconnaissance sur l’ardoise.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Position d’un élément dans une file - Nombre mystère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-Réciter la comptine numérique à partie d’un nombre donné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Somme de 2 dés / mains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Shut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the box 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Décomposition de 7 :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7 pingouins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Fiche somme de deux dés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Compter et écrire le bon nombre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Fleurs des nombres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Labolud</a:t>
                      </a: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Découpage, assemblage, collage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699847"/>
                  </a:ext>
                </a:extLst>
              </a:tr>
              <a:tr h="2682240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quantités de +en + grandes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Reconnaissance des nombres de 1 à 10 dans les différentes écritures.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un problème de quantité.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une collection double d’une collection donnée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formes/puzzle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Faire des ajouts et des retraits pour obtenir la quantité demandée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Trouver le nombre mystère par élimination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Respecter un codage pour faire un coloriage magique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des problèmes de comparaison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Connaître le vocabulaire spatial et trouver les éléments demandés grâce aux indications.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-Chaque jour compte.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/ reconnaissance sur l’ardoise.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-La chenille des chiffres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Position d’un élément dans une file ( farandole d’enfants / animaux…)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Nombre mystère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 à partie d’un nombre donné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Compter de 2 en 2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Somme de 2 dés / mains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Problème de comparaison +/-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Vocabulaire : position spatiale + jeux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Boïte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à compter 3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kapla</a:t>
                      </a: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formes aimantées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Fleur des nombres dénombrement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puzzles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Coloriage magique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18245"/>
                  </a:ext>
                </a:extLst>
              </a:tr>
              <a:tr h="2249704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Dénombrer des petites quantités.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Reconnaissance des nombres de 1 à 10 dans les différentes écritures.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chiffres.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assemblage de formes/puzzle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Repérer et nommer une position dans un rang / une file.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Faire des ajouts et des retraits pour obtenir la quantité demandée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Jouer à jeu collectif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Trouver le nombre mystère par élimination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Résoudre des problèmes</a:t>
                      </a:r>
                    </a:p>
                    <a:p>
                      <a:pPr algn="l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Classer des. Objets par ordre croissant / décroissant.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-Les présents / absents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-Chaque jour compte.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-Problème du jour.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-Subitizing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-Dictée de chiffre / reconnaissance sur l’ardoise.</a:t>
                      </a:r>
                    </a:p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-La chenille des chiffres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-Comptine numérique Position d’un élément dans une file ( farandole d’enfants / animaux…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Nombre mystère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Réciter la comptine numérique à partie d’un nombre donné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Compter de 2 en 2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Somme de 2 dés / mains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Problème des voitures / du bus ( nombre de places / passagers)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Ordre croissant / décroissant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pixart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/ arc en ciel / allumettes / carrés colorés / pyramide  / balance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Boîte à compter avec les jetons de couleurs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jeu du marteau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Brevets jeu rondin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48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95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DED9C355-81F1-1C2D-D381-CCDA984C4CEC}"/>
              </a:ext>
            </a:extLst>
          </p:cNvPr>
          <p:cNvSpPr txBox="1"/>
          <p:nvPr/>
        </p:nvSpPr>
        <p:spPr>
          <a:xfrm>
            <a:off x="0" y="0"/>
            <a:ext cx="307497" cy="7017306"/>
          </a:xfrm>
          <a:prstGeom prst="rect">
            <a:avLst/>
          </a:prstGeom>
          <a:solidFill>
            <a:srgbClr val="FF2F9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G</a:t>
            </a:r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A</a:t>
            </a:r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S</a:t>
            </a:r>
          </a:p>
          <a:p>
            <a:pPr algn="ctr"/>
            <a:r>
              <a:rPr lang="fr-FR" dirty="0"/>
              <a:t>ME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E</a:t>
            </a:r>
          </a:p>
          <a:p>
            <a:pPr algn="ctr"/>
            <a:r>
              <a:rPr lang="fr-FR" dirty="0"/>
              <a:t>C</a:t>
            </a:r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TU</a:t>
            </a:r>
          </a:p>
          <a:p>
            <a:pPr algn="ctr"/>
            <a:r>
              <a:rPr lang="fr-FR" dirty="0"/>
              <a:t>RE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3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07226F6D-107F-0ABA-46EF-6ABC8792D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16798"/>
              </p:ext>
            </p:extLst>
          </p:nvPr>
        </p:nvGraphicFramePr>
        <p:xfrm>
          <a:off x="307496" y="1"/>
          <a:ext cx="8836502" cy="7405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40">
                  <a:extLst>
                    <a:ext uri="{9D8B030D-6E8A-4147-A177-3AD203B41FA5}">
                      <a16:colId xmlns:a16="http://schemas.microsoft.com/office/drawing/2014/main" val="2532326614"/>
                    </a:ext>
                  </a:extLst>
                </a:gridCol>
                <a:gridCol w="3377447">
                  <a:extLst>
                    <a:ext uri="{9D8B030D-6E8A-4147-A177-3AD203B41FA5}">
                      <a16:colId xmlns:a16="http://schemas.microsoft.com/office/drawing/2014/main" val="391635098"/>
                    </a:ext>
                  </a:extLst>
                </a:gridCol>
                <a:gridCol w="3327067">
                  <a:extLst>
                    <a:ext uri="{9D8B030D-6E8A-4147-A177-3AD203B41FA5}">
                      <a16:colId xmlns:a16="http://schemas.microsoft.com/office/drawing/2014/main" val="2441950881"/>
                    </a:ext>
                  </a:extLst>
                </a:gridCol>
                <a:gridCol w="1428748">
                  <a:extLst>
                    <a:ext uri="{9D8B030D-6E8A-4147-A177-3AD203B41FA5}">
                      <a16:colId xmlns:a16="http://schemas.microsoft.com/office/drawing/2014/main" val="2518090529"/>
                    </a:ext>
                  </a:extLst>
                </a:gridCol>
              </a:tblGrid>
              <a:tr h="211153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9709"/>
                  </a:ext>
                </a:extLst>
              </a:tr>
              <a:tr h="1490866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S’exercer au graphisme décoratif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 arc en ciel avec des arceaux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Remplir une zone délimitée avec différents graphismes.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des mots en capitale avec modèle.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lettres dans 2 graphies : capitales et scriptes.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Recomposer des mots à l’aide de lettres mobiles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la galette : quadrillage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Atelier graphique : les arceaux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-Ecriture du mot janvier en capitale + coller les lettres en scripte ( intercalaire)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mobiles vocabulaire de la galette avec  correspondance capitale / scripte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Planches graphiques en bois.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Planche à billes aimantées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Pistes graphiques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tactiles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Tableau et crayon d’ardoise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Imagiers de graphismes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Dés de graphisme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Supports pâte à modeler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Ecran tactile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Modèles étape par étape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Supports plastifiés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Répertoire graphiques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mobiles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aimantées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Fabulettres</a:t>
                      </a: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Affichages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Ateliers autonomes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Code secret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518245"/>
                  </a:ext>
                </a:extLst>
              </a:tr>
              <a:tr h="1344766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Découvrir de nouveaux graphismes combinés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flocons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des mots en capitale.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Connaître l’ordre alphabétique : ordonner les lettres de l ’alphabet.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Reconnaitre et nommer les lettres capitales et scriptes.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lettres A et C en écriture cursive en respectant un lignage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différents graphismes dans un espace délimité.</a:t>
                      </a:r>
                    </a:p>
                    <a:p>
                      <a:pPr marL="0" marR="0" lvl="0" indent="0" algn="l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Réaliser une dictée de dessin.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les flocons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-écriture : lettres rondes c , 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ordre alphabétique en scripte le chemin de la galette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Dictée de dessin 3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Evaluation reconnaissance des lettres capitales/scriptes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graphisme : la couronne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La pêche à la ligne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labyrinthe des syllabes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syllabes des animaux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tri d’images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P36-37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048767"/>
                  </a:ext>
                </a:extLst>
              </a:tr>
              <a:tr h="14268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S3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lignes de ponts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mots dans 2 graphies : capitales et scriptes.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Dessiner et légender en écrivant les mots en capitale.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lettres O Q et D en écriture cursive en respectant un lignage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Compléter un alphabet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les lignes de ponts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-écriture : les lettres rondes o, d et q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-frise alphabétique à trous</a:t>
                      </a:r>
                    </a:p>
                    <a:p>
                      <a:pPr algn="ctr"/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Ecriture du vocabulaire de l’album + correspondance graphique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puzzles codés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L’arbre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cadeau des animaux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Les paires d’animaux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P40-41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532267"/>
                  </a:ext>
                </a:extLst>
              </a:tr>
              <a:tr h="22477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S4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cannes et des crochets</a:t>
                      </a:r>
                    </a:p>
                    <a:p>
                      <a:pPr marL="0" marR="0" lvl="0" indent="0" algn="l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lettres M et N en écriture cursive en respectant un lignage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Reconnaître et recomposer son prénom en cursive.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les mêmes lettres dans les 3 graphies.</a:t>
                      </a:r>
                    </a:p>
                    <a:p>
                      <a:pPr marL="0" marR="0" lvl="0" indent="0" algn="l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Remplir une zone délimitée avec différents graphismes.</a:t>
                      </a: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l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les cannes et les crochets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écriture : les lettres m et n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-Associer les lettres étudiées dans les 3 graphies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Reconnaître et recomposer son prénom en cursive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graphisme : ours / pingouin à compléter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L’intrus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puzzle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codage des syllabes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 chemin du chat</a:t>
                      </a: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P44-45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089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713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D38DF9A-FFEC-F85B-5E8F-E63815040E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355319"/>
              </p:ext>
            </p:extLst>
          </p:nvPr>
        </p:nvGraphicFramePr>
        <p:xfrm>
          <a:off x="307499" y="264073"/>
          <a:ext cx="8836502" cy="4637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40">
                  <a:extLst>
                    <a:ext uri="{9D8B030D-6E8A-4147-A177-3AD203B41FA5}">
                      <a16:colId xmlns:a16="http://schemas.microsoft.com/office/drawing/2014/main" val="1195604960"/>
                    </a:ext>
                  </a:extLst>
                </a:gridCol>
                <a:gridCol w="3377447">
                  <a:extLst>
                    <a:ext uri="{9D8B030D-6E8A-4147-A177-3AD203B41FA5}">
                      <a16:colId xmlns:a16="http://schemas.microsoft.com/office/drawing/2014/main" val="1412129382"/>
                    </a:ext>
                  </a:extLst>
                </a:gridCol>
                <a:gridCol w="3327067">
                  <a:extLst>
                    <a:ext uri="{9D8B030D-6E8A-4147-A177-3AD203B41FA5}">
                      <a16:colId xmlns:a16="http://schemas.microsoft.com/office/drawing/2014/main" val="114838266"/>
                    </a:ext>
                  </a:extLst>
                </a:gridCol>
                <a:gridCol w="1428748">
                  <a:extLst>
                    <a:ext uri="{9D8B030D-6E8A-4147-A177-3AD203B41FA5}">
                      <a16:colId xmlns:a16="http://schemas.microsoft.com/office/drawing/2014/main" val="2094265466"/>
                    </a:ext>
                  </a:extLst>
                </a:gridCol>
              </a:tblGrid>
              <a:tr h="18499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S5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lignes de  ponts envers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lignes de boucles.</a:t>
                      </a:r>
                    </a:p>
                    <a:p>
                      <a:pPr marL="0" marR="0" lvl="0" indent="0" algn="l" defTabSz="9143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cript Ecole 2" panose="02000400000000000000" pitchFamily="2" charset="77"/>
                          <a:ea typeface="Script Ecole 2" panose="02000400000000000000" pitchFamily="2" charset="77"/>
                          <a:cs typeface="+mn-cs"/>
                        </a:rPr>
                        <a:t>Ecrire les lettres I U et </a:t>
                      </a:r>
                      <a:r>
                        <a:rPr kumimoji="0" lang="fr-FR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cript Ecole 2" panose="02000400000000000000" pitchFamily="2" charset="77"/>
                          <a:ea typeface="Script Ecole 2" panose="02000400000000000000" pitchFamily="2" charset="77"/>
                          <a:cs typeface="+mn-cs"/>
                        </a:rPr>
                        <a:t>T</a:t>
                      </a:r>
                      <a:r>
                        <a:rPr kumimoji="0" lang="fr-F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cript Ecole 2" panose="02000400000000000000" pitchFamily="2" charset="77"/>
                          <a:ea typeface="Script Ecole 2" panose="02000400000000000000" pitchFamily="2" charset="77"/>
                          <a:cs typeface="+mn-cs"/>
                        </a:rPr>
                        <a:t> en écriture cursive en respectant un lignage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Recomposer l’alphabet en cursive avec un modèle</a:t>
                      </a:r>
                    </a:p>
                    <a:p>
                      <a:pPr algn="l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des mots en capitale avec modèle.</a:t>
                      </a:r>
                    </a:p>
                    <a:p>
                      <a:pPr algn="l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Associer des lettres dans 2 graphies : capitales et scriptes.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Reconnaître les prénoms de la classe en cursive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: lignes de ponts envers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Atelier graphiques : ligne de boucles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écriture les lettres i u </a:t>
                      </a:r>
                      <a:r>
                        <a:rPr lang="fr-FR" sz="900" b="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</a:t>
                      </a: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</a:t>
                      </a:r>
                    </a:p>
                    <a:p>
                      <a:pPr algn="ctr"/>
                      <a:endParaRPr lang="fr-FR" sz="5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-Défi : recomposer l’alphabet en cursive </a:t>
                      </a:r>
                    </a:p>
                    <a:p>
                      <a:pPr algn="ctr"/>
                      <a:endParaRPr lang="fr-FR" sz="5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-Ecriture du mot février en capitale + correspondance graphique  scripte  et cursive ( intercalaire)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</a:t>
                      </a:r>
                      <a:r>
                        <a:rPr lang="fr-FR" sz="900" b="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Mémory</a:t>
                      </a: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des prénoms de la classe : photo / cursive.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Cahiers effaçables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Chenille des lettres sur l’écran tactile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Suite alphabétique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Jeux en ligne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mobiles 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Dictées de dessins enregistrées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Cartes </a:t>
                      </a:r>
                      <a:r>
                        <a:rPr lang="fr-FR" sz="900" b="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dessineto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Répertoire graphique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 err="1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Picfils</a:t>
                      </a:r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Lettres tactiles</a:t>
                      </a:r>
                    </a:p>
                    <a:p>
                      <a:pPr algn="ctr"/>
                      <a:endParaRPr lang="fr-FR" sz="900" b="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 …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095741"/>
                  </a:ext>
                </a:extLst>
              </a:tr>
              <a:tr h="1287194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lignes de ponts envers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lettres E L  et B en écriture cursive en respectant un lignage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vagues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Reconnaître les prénoms de la classe en cursive</a:t>
                      </a:r>
                    </a:p>
                    <a:p>
                      <a:pPr algn="l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Compléter la suite alphabétique en cursive avec des étiquettes.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: lignes de boucles envers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écriture : e, l, b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: les vagues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-Loto des prénoms de la classe en cursive</a:t>
                      </a:r>
                    </a:p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-Alphabet en cursive à trou à compléter en collant les étiquettes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7540371"/>
                  </a:ext>
                </a:extLst>
              </a:tr>
              <a:tr h="1370387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Reproduire des motifs graphiques vus en Moyenne section.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Apprendre à tracer des étoiles.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les lettres H et K en écriture cursive en respectant un lignage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Tracer des spirales</a:t>
                      </a:r>
                    </a:p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Ecrire des petits mots en écriture cursive et dessiner l’élément correspondant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: les étoiles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écriture : h et k </a:t>
                      </a: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-Atelier graphique : les spirales</a:t>
                      </a:r>
                    </a:p>
                    <a:p>
                      <a:pPr algn="ctr"/>
                      <a:endParaRPr lang="fr-FR" sz="5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- Écriture de petits mots +dessin : chat, lion, chien, lac…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1"/>
                        </a:solidFill>
                        <a:latin typeface="Script Ecole 2" panose="02000400000000000000" pitchFamily="2" charset="77"/>
                        <a:ea typeface="Script Ecole 2" panose="02000400000000000000" pitchFamily="2" charset="7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231133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0B666F79-F4C5-A76E-3C01-2D86CCED7AF8}"/>
              </a:ext>
            </a:extLst>
          </p:cNvPr>
          <p:cNvSpPr txBox="1"/>
          <p:nvPr/>
        </p:nvSpPr>
        <p:spPr>
          <a:xfrm>
            <a:off x="0" y="0"/>
            <a:ext cx="307497" cy="7017306"/>
          </a:xfrm>
          <a:prstGeom prst="rect">
            <a:avLst/>
          </a:prstGeom>
          <a:solidFill>
            <a:srgbClr val="FF2F9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G</a:t>
            </a:r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A</a:t>
            </a:r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H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S</a:t>
            </a:r>
          </a:p>
          <a:p>
            <a:pPr algn="ctr"/>
            <a:r>
              <a:rPr lang="fr-FR" dirty="0"/>
              <a:t>ME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E</a:t>
            </a:r>
          </a:p>
          <a:p>
            <a:pPr algn="ctr"/>
            <a:r>
              <a:rPr lang="fr-FR" dirty="0"/>
              <a:t>C</a:t>
            </a:r>
          </a:p>
          <a:p>
            <a:pPr algn="ctr"/>
            <a:r>
              <a:rPr lang="fr-FR" dirty="0"/>
              <a:t>R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TU</a:t>
            </a:r>
          </a:p>
          <a:p>
            <a:pPr algn="ctr"/>
            <a:r>
              <a:rPr lang="fr-FR" dirty="0"/>
              <a:t>RE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P</a:t>
            </a:r>
          </a:p>
          <a:p>
            <a:pPr algn="ctr"/>
            <a:r>
              <a:rPr lang="fr-FR" dirty="0"/>
              <a:t>3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956B7B62-82AF-0BD1-33BE-E9417CBAC2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112510"/>
              </p:ext>
            </p:extLst>
          </p:nvPr>
        </p:nvGraphicFramePr>
        <p:xfrm>
          <a:off x="307498" y="35472"/>
          <a:ext cx="8836502" cy="232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40">
                  <a:extLst>
                    <a:ext uri="{9D8B030D-6E8A-4147-A177-3AD203B41FA5}">
                      <a16:colId xmlns:a16="http://schemas.microsoft.com/office/drawing/2014/main" val="60257762"/>
                    </a:ext>
                  </a:extLst>
                </a:gridCol>
                <a:gridCol w="3377447">
                  <a:extLst>
                    <a:ext uri="{9D8B030D-6E8A-4147-A177-3AD203B41FA5}">
                      <a16:colId xmlns:a16="http://schemas.microsoft.com/office/drawing/2014/main" val="992956465"/>
                    </a:ext>
                  </a:extLst>
                </a:gridCol>
                <a:gridCol w="3327067">
                  <a:extLst>
                    <a:ext uri="{9D8B030D-6E8A-4147-A177-3AD203B41FA5}">
                      <a16:colId xmlns:a16="http://schemas.microsoft.com/office/drawing/2014/main" val="3617358245"/>
                    </a:ext>
                  </a:extLst>
                </a:gridCol>
                <a:gridCol w="1428748">
                  <a:extLst>
                    <a:ext uri="{9D8B030D-6E8A-4147-A177-3AD203B41FA5}">
                      <a16:colId xmlns:a16="http://schemas.microsoft.com/office/drawing/2014/main" val="185891935"/>
                    </a:ext>
                  </a:extLst>
                </a:gridCol>
              </a:tblGrid>
              <a:tr h="232117"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Semaine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Objectifs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Dirigées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  <a:latin typeface="Script Ecole 2" panose="02000400000000000000" pitchFamily="2" charset="77"/>
                          <a:ea typeface="Script Ecole 2" panose="02000400000000000000" pitchFamily="2" charset="77"/>
                        </a:rPr>
                        <a:t>Activités Autonomes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A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55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1403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2522</TotalTime>
  <Words>3030</Words>
  <Application>Microsoft Macintosh PowerPoint</Application>
  <PresentationFormat>Affichage à l'écran (4:3)</PresentationFormat>
  <Paragraphs>859</Paragraphs>
  <Slides>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Script Ecole 2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Alissia waeles</dc:creator>
  <cp:lastModifiedBy>Alissia waeles</cp:lastModifiedBy>
  <cp:revision>89</cp:revision>
  <cp:lastPrinted>2023-09-05T20:58:54Z</cp:lastPrinted>
  <dcterms:created xsi:type="dcterms:W3CDTF">2023-09-05T19:39:19Z</dcterms:created>
  <dcterms:modified xsi:type="dcterms:W3CDTF">2025-03-09T13:06:24Z</dcterms:modified>
</cp:coreProperties>
</file>