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8"/>
  </p:notesMasterIdLst>
  <p:sldIdLst>
    <p:sldId id="256" r:id="rId2"/>
    <p:sldId id="263" r:id="rId3"/>
    <p:sldId id="258" r:id="rId4"/>
    <p:sldId id="262" r:id="rId5"/>
    <p:sldId id="260" r:id="rId6"/>
    <p:sldId id="264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8AD8"/>
    <a:srgbClr val="FF2F92"/>
    <a:srgbClr val="FF7E79"/>
    <a:srgbClr val="73FD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81"/>
  </p:normalViewPr>
  <p:slideViewPr>
    <p:cSldViewPr snapToGrid="0">
      <p:cViewPr varScale="1">
        <p:scale>
          <a:sx n="107" d="100"/>
          <a:sy n="107" d="100"/>
        </p:scale>
        <p:origin x="31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7956A0-DB12-E046-87C1-AC05D5BC4278}" type="datetimeFigureOut">
              <a:rPr lang="fr-FR" smtClean="0"/>
              <a:t>09/03/2025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71B749-8D51-B04D-B0BA-A2407B7526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0241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71B749-8D51-B04D-B0BA-A2407B7526D1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94312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71B749-8D51-B04D-B0BA-A2407B7526D1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84928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71B749-8D51-B04D-B0BA-A2407B7526D1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81625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71B749-8D51-B04D-B0BA-A2407B7526D1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5168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7" indent="0" algn="ctr">
              <a:buNone/>
              <a:defRPr sz="2000"/>
            </a:lvl2pPr>
            <a:lvl3pPr marL="914373" indent="0" algn="ctr">
              <a:buNone/>
              <a:defRPr sz="1800"/>
            </a:lvl3pPr>
            <a:lvl4pPr marL="1371558" indent="0" algn="ctr">
              <a:buNone/>
              <a:defRPr sz="1600"/>
            </a:lvl4pPr>
            <a:lvl5pPr marL="1828743" indent="0" algn="ctr">
              <a:buNone/>
              <a:defRPr sz="1600"/>
            </a:lvl5pPr>
            <a:lvl6pPr marL="2285930" indent="0" algn="ctr">
              <a:buNone/>
              <a:defRPr sz="1600"/>
            </a:lvl6pPr>
            <a:lvl7pPr marL="2743116" indent="0" algn="ctr">
              <a:buNone/>
              <a:defRPr sz="1600"/>
            </a:lvl7pPr>
            <a:lvl8pPr marL="3200302" indent="0" algn="ctr">
              <a:buNone/>
              <a:defRPr sz="1600"/>
            </a:lvl8pPr>
            <a:lvl9pPr marL="3657487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D74A7-C33D-E941-A988-154408D6DA38}" type="datetimeFigureOut">
              <a:rPr lang="fr-FR" smtClean="0"/>
              <a:t>09/03/2025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5E889-00BA-2B46-A945-73DA1DE26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2543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D74A7-C33D-E941-A988-154408D6DA38}" type="datetimeFigureOut">
              <a:rPr lang="fr-FR" smtClean="0"/>
              <a:t>09/03/2025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5E889-00BA-2B46-A945-73DA1DE26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8454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7" y="365125"/>
            <a:ext cx="1971675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D74A7-C33D-E941-A988-154408D6DA38}" type="datetimeFigureOut">
              <a:rPr lang="fr-FR" smtClean="0"/>
              <a:t>09/03/2025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5E889-00BA-2B46-A945-73DA1DE26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2310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D74A7-C33D-E941-A988-154408D6DA38}" type="datetimeFigureOut">
              <a:rPr lang="fr-FR" smtClean="0"/>
              <a:t>09/03/2025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5E889-00BA-2B46-A945-73DA1DE26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5760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90" y="1709742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90" y="4589467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187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5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3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1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0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8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D74A7-C33D-E941-A988-154408D6DA38}" type="datetimeFigureOut">
              <a:rPr lang="fr-FR" smtClean="0"/>
              <a:t>09/03/2025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5E889-00BA-2B46-A945-73DA1DE26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9386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1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D74A7-C33D-E941-A988-154408D6DA38}" type="datetimeFigureOut">
              <a:rPr lang="fr-FR" smtClean="0"/>
              <a:t>09/03/2025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5E889-00BA-2B46-A945-73DA1DE26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019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3" y="365126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4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7" indent="0">
              <a:buNone/>
              <a:defRPr sz="2000" b="1"/>
            </a:lvl2pPr>
            <a:lvl3pPr marL="914373" indent="0">
              <a:buNone/>
              <a:defRPr sz="1800" b="1"/>
            </a:lvl3pPr>
            <a:lvl4pPr marL="1371558" indent="0">
              <a:buNone/>
              <a:defRPr sz="1600" b="1"/>
            </a:lvl4pPr>
            <a:lvl5pPr marL="1828743" indent="0">
              <a:buNone/>
              <a:defRPr sz="1600" b="1"/>
            </a:lvl5pPr>
            <a:lvl6pPr marL="2285930" indent="0">
              <a:buNone/>
              <a:defRPr sz="1600" b="1"/>
            </a:lvl6pPr>
            <a:lvl7pPr marL="2743116" indent="0">
              <a:buNone/>
              <a:defRPr sz="1600" b="1"/>
            </a:lvl7pPr>
            <a:lvl8pPr marL="3200302" indent="0">
              <a:buNone/>
              <a:defRPr sz="1600" b="1"/>
            </a:lvl8pPr>
            <a:lvl9pPr marL="3657487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4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7" indent="0">
              <a:buNone/>
              <a:defRPr sz="2000" b="1"/>
            </a:lvl2pPr>
            <a:lvl3pPr marL="914373" indent="0">
              <a:buNone/>
              <a:defRPr sz="1800" b="1"/>
            </a:lvl3pPr>
            <a:lvl4pPr marL="1371558" indent="0">
              <a:buNone/>
              <a:defRPr sz="1600" b="1"/>
            </a:lvl4pPr>
            <a:lvl5pPr marL="1828743" indent="0">
              <a:buNone/>
              <a:defRPr sz="1600" b="1"/>
            </a:lvl5pPr>
            <a:lvl6pPr marL="2285930" indent="0">
              <a:buNone/>
              <a:defRPr sz="1600" b="1"/>
            </a:lvl6pPr>
            <a:lvl7pPr marL="2743116" indent="0">
              <a:buNone/>
              <a:defRPr sz="1600" b="1"/>
            </a:lvl7pPr>
            <a:lvl8pPr marL="3200302" indent="0">
              <a:buNone/>
              <a:defRPr sz="1600" b="1"/>
            </a:lvl8pPr>
            <a:lvl9pPr marL="3657487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D74A7-C33D-E941-A988-154408D6DA38}" type="datetimeFigureOut">
              <a:rPr lang="fr-FR" smtClean="0"/>
              <a:t>09/03/2025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5E889-00BA-2B46-A945-73DA1DE26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2764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D74A7-C33D-E941-A988-154408D6DA38}" type="datetimeFigureOut">
              <a:rPr lang="fr-FR" smtClean="0"/>
              <a:t>09/03/2025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5E889-00BA-2B46-A945-73DA1DE26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415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D74A7-C33D-E941-A988-154408D6DA38}" type="datetimeFigureOut">
              <a:rPr lang="fr-FR" smtClean="0"/>
              <a:t>09/03/2025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5E889-00BA-2B46-A945-73DA1DE26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4813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2" y="987426"/>
            <a:ext cx="462915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9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7" indent="0">
              <a:buNone/>
              <a:defRPr sz="1400"/>
            </a:lvl2pPr>
            <a:lvl3pPr marL="914373" indent="0">
              <a:buNone/>
              <a:defRPr sz="1200"/>
            </a:lvl3pPr>
            <a:lvl4pPr marL="1371558" indent="0">
              <a:buNone/>
              <a:defRPr sz="1000"/>
            </a:lvl4pPr>
            <a:lvl5pPr marL="1828743" indent="0">
              <a:buNone/>
              <a:defRPr sz="1000"/>
            </a:lvl5pPr>
            <a:lvl6pPr marL="2285930" indent="0">
              <a:buNone/>
              <a:defRPr sz="1000"/>
            </a:lvl6pPr>
            <a:lvl7pPr marL="2743116" indent="0">
              <a:buNone/>
              <a:defRPr sz="1000"/>
            </a:lvl7pPr>
            <a:lvl8pPr marL="3200302" indent="0">
              <a:buNone/>
              <a:defRPr sz="1000"/>
            </a:lvl8pPr>
            <a:lvl9pPr marL="3657487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D74A7-C33D-E941-A988-154408D6DA38}" type="datetimeFigureOut">
              <a:rPr lang="fr-FR" smtClean="0"/>
              <a:t>09/03/2025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5E889-00BA-2B46-A945-73DA1DE26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0864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2" y="987426"/>
            <a:ext cx="4629151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87" indent="0">
              <a:buNone/>
              <a:defRPr sz="2800"/>
            </a:lvl2pPr>
            <a:lvl3pPr marL="914373" indent="0">
              <a:buNone/>
              <a:defRPr sz="2400"/>
            </a:lvl3pPr>
            <a:lvl4pPr marL="1371558" indent="0">
              <a:buNone/>
              <a:defRPr sz="2000"/>
            </a:lvl4pPr>
            <a:lvl5pPr marL="1828743" indent="0">
              <a:buNone/>
              <a:defRPr sz="2000"/>
            </a:lvl5pPr>
            <a:lvl6pPr marL="2285930" indent="0">
              <a:buNone/>
              <a:defRPr sz="2000"/>
            </a:lvl6pPr>
            <a:lvl7pPr marL="2743116" indent="0">
              <a:buNone/>
              <a:defRPr sz="2000"/>
            </a:lvl7pPr>
            <a:lvl8pPr marL="3200302" indent="0">
              <a:buNone/>
              <a:defRPr sz="2000"/>
            </a:lvl8pPr>
            <a:lvl9pPr marL="3657487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9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7" indent="0">
              <a:buNone/>
              <a:defRPr sz="1400"/>
            </a:lvl2pPr>
            <a:lvl3pPr marL="914373" indent="0">
              <a:buNone/>
              <a:defRPr sz="1200"/>
            </a:lvl3pPr>
            <a:lvl4pPr marL="1371558" indent="0">
              <a:buNone/>
              <a:defRPr sz="1000"/>
            </a:lvl4pPr>
            <a:lvl5pPr marL="1828743" indent="0">
              <a:buNone/>
              <a:defRPr sz="1000"/>
            </a:lvl5pPr>
            <a:lvl6pPr marL="2285930" indent="0">
              <a:buNone/>
              <a:defRPr sz="1000"/>
            </a:lvl6pPr>
            <a:lvl7pPr marL="2743116" indent="0">
              <a:buNone/>
              <a:defRPr sz="1000"/>
            </a:lvl7pPr>
            <a:lvl8pPr marL="3200302" indent="0">
              <a:buNone/>
              <a:defRPr sz="1000"/>
            </a:lvl8pPr>
            <a:lvl9pPr marL="3657487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D74A7-C33D-E941-A988-154408D6DA38}" type="datetimeFigureOut">
              <a:rPr lang="fr-FR" smtClean="0"/>
              <a:t>09/03/2025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5E889-00BA-2B46-A945-73DA1DE26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400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2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2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49" y="6356354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1D74A7-C33D-E941-A988-154408D6DA38}" type="datetimeFigureOut">
              <a:rPr lang="fr-FR" smtClean="0"/>
              <a:t>09/03/2025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2" y="6356354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1" y="6356354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05E889-00BA-2B46-A945-73DA1DE26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8807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373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3" indent="-228593" algn="l" defTabSz="91437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79" indent="-228593" algn="l" defTabSz="91437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66" indent="-228593" algn="l" defTabSz="91437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50" indent="-228593" algn="l" defTabSz="91437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36" indent="-228593" algn="l" defTabSz="91437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23" indent="-228593" algn="l" defTabSz="91437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09" indent="-228593" algn="l" defTabSz="91437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96" indent="-228593" algn="l" defTabSz="91437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80" indent="-228593" algn="l" defTabSz="91437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7" algn="l" defTabSz="91437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3" algn="l" defTabSz="91437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58" algn="l" defTabSz="91437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43" algn="l" defTabSz="91437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30" algn="l" defTabSz="91437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16" algn="l" defTabSz="91437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02" algn="l" defTabSz="91437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87" algn="l" defTabSz="91437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oneTexte 13">
            <a:extLst>
              <a:ext uri="{FF2B5EF4-FFF2-40B4-BE49-F238E27FC236}">
                <a16:creationId xmlns:a16="http://schemas.microsoft.com/office/drawing/2014/main" id="{DED9C355-81F1-1C2D-D381-CCDA984C4CEC}"/>
              </a:ext>
            </a:extLst>
          </p:cNvPr>
          <p:cNvSpPr txBox="1"/>
          <p:nvPr/>
        </p:nvSpPr>
        <p:spPr>
          <a:xfrm>
            <a:off x="0" y="0"/>
            <a:ext cx="307497" cy="7017306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r>
              <a:rPr lang="fr-FR" dirty="0"/>
              <a:t>P</a:t>
            </a:r>
          </a:p>
          <a:p>
            <a:pPr algn="ctr"/>
            <a:r>
              <a:rPr lang="fr-FR" dirty="0"/>
              <a:t>H</a:t>
            </a:r>
          </a:p>
          <a:p>
            <a:pPr algn="ctr"/>
            <a:r>
              <a:rPr lang="fr-FR" dirty="0"/>
              <a:t>O</a:t>
            </a:r>
          </a:p>
          <a:p>
            <a:pPr algn="ctr"/>
            <a:r>
              <a:rPr lang="fr-FR" dirty="0"/>
              <a:t>N</a:t>
            </a:r>
          </a:p>
          <a:p>
            <a:pPr algn="ctr"/>
            <a:r>
              <a:rPr lang="fr-FR" dirty="0"/>
              <a:t>O</a:t>
            </a:r>
          </a:p>
          <a:p>
            <a:pPr algn="ctr"/>
            <a:r>
              <a:rPr lang="fr-FR" dirty="0"/>
              <a:t>L</a:t>
            </a:r>
          </a:p>
          <a:p>
            <a:pPr algn="ctr"/>
            <a:r>
              <a:rPr lang="fr-FR" dirty="0"/>
              <a:t>O</a:t>
            </a:r>
          </a:p>
          <a:p>
            <a:pPr algn="ctr"/>
            <a:r>
              <a:rPr lang="fr-FR" dirty="0"/>
              <a:t>G</a:t>
            </a:r>
          </a:p>
          <a:p>
            <a:pPr algn="ctr"/>
            <a:r>
              <a:rPr lang="fr-FR" dirty="0"/>
              <a:t>I</a:t>
            </a:r>
          </a:p>
          <a:p>
            <a:pPr algn="ctr"/>
            <a:r>
              <a:rPr lang="fr-FR" dirty="0"/>
              <a:t>E</a:t>
            </a:r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r>
              <a:rPr lang="fr-FR" dirty="0"/>
              <a:t>P</a:t>
            </a:r>
            <a:br>
              <a:rPr lang="fr-FR" dirty="0"/>
            </a:br>
            <a:r>
              <a:rPr lang="fr-FR" dirty="0" err="1"/>
              <a:t>É</a:t>
            </a:r>
            <a:endParaRPr lang="fr-FR" dirty="0"/>
          </a:p>
          <a:p>
            <a:pPr algn="ctr"/>
            <a:r>
              <a:rPr lang="fr-FR" dirty="0"/>
              <a:t>R</a:t>
            </a:r>
          </a:p>
          <a:p>
            <a:pPr algn="ctr"/>
            <a:r>
              <a:rPr lang="fr-FR" dirty="0"/>
              <a:t>I</a:t>
            </a:r>
          </a:p>
          <a:p>
            <a:pPr algn="ctr"/>
            <a:r>
              <a:rPr lang="fr-FR" dirty="0"/>
              <a:t>O</a:t>
            </a:r>
          </a:p>
          <a:p>
            <a:pPr algn="ctr"/>
            <a:r>
              <a:rPr lang="fr-FR" dirty="0"/>
              <a:t>D</a:t>
            </a:r>
          </a:p>
          <a:p>
            <a:pPr algn="ctr"/>
            <a:r>
              <a:rPr lang="fr-FR" dirty="0"/>
              <a:t>E</a:t>
            </a:r>
          </a:p>
          <a:p>
            <a:pPr algn="ctr"/>
            <a:endParaRPr lang="fr-FR" dirty="0"/>
          </a:p>
          <a:p>
            <a:pPr algn="ctr"/>
            <a:r>
              <a:rPr lang="fr-FR" dirty="0"/>
              <a:t>4</a:t>
            </a:r>
          </a:p>
          <a:p>
            <a:pPr algn="ctr"/>
            <a:endParaRPr lang="fr-FR" dirty="0"/>
          </a:p>
          <a:p>
            <a:pPr algn="ctr"/>
            <a:endParaRPr lang="fr-FR" dirty="0"/>
          </a:p>
        </p:txBody>
      </p:sp>
      <p:graphicFrame>
        <p:nvGraphicFramePr>
          <p:cNvPr id="7" name="Tableau 7">
            <a:extLst>
              <a:ext uri="{FF2B5EF4-FFF2-40B4-BE49-F238E27FC236}">
                <a16:creationId xmlns:a16="http://schemas.microsoft.com/office/drawing/2014/main" id="{07226F6D-107F-0ABA-46EF-6ABC8792D3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8798884"/>
              </p:ext>
            </p:extLst>
          </p:nvPr>
        </p:nvGraphicFramePr>
        <p:xfrm>
          <a:off x="307497" y="1"/>
          <a:ext cx="8836503" cy="74840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2113">
                  <a:extLst>
                    <a:ext uri="{9D8B030D-6E8A-4147-A177-3AD203B41FA5}">
                      <a16:colId xmlns:a16="http://schemas.microsoft.com/office/drawing/2014/main" val="2532326614"/>
                    </a:ext>
                  </a:extLst>
                </a:gridCol>
                <a:gridCol w="2507226">
                  <a:extLst>
                    <a:ext uri="{9D8B030D-6E8A-4147-A177-3AD203B41FA5}">
                      <a16:colId xmlns:a16="http://schemas.microsoft.com/office/drawing/2014/main" val="391635098"/>
                    </a:ext>
                  </a:extLst>
                </a:gridCol>
                <a:gridCol w="1843548">
                  <a:extLst>
                    <a:ext uri="{9D8B030D-6E8A-4147-A177-3AD203B41FA5}">
                      <a16:colId xmlns:a16="http://schemas.microsoft.com/office/drawing/2014/main" val="1519942513"/>
                    </a:ext>
                  </a:extLst>
                </a:gridCol>
                <a:gridCol w="1814052">
                  <a:extLst>
                    <a:ext uri="{9D8B030D-6E8A-4147-A177-3AD203B41FA5}">
                      <a16:colId xmlns:a16="http://schemas.microsoft.com/office/drawing/2014/main" val="2441950881"/>
                    </a:ext>
                  </a:extLst>
                </a:gridCol>
                <a:gridCol w="1949564">
                  <a:extLst>
                    <a:ext uri="{9D8B030D-6E8A-4147-A177-3AD203B41FA5}">
                      <a16:colId xmlns:a16="http://schemas.microsoft.com/office/drawing/2014/main" val="2518090529"/>
                    </a:ext>
                  </a:extLst>
                </a:gridCol>
              </a:tblGrid>
              <a:tr h="232117"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Semaine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3FDD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Objectifs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3FDD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Activités Ritualisées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3FDD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Activités Dirigées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3FDD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Activités Autonomes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3FD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109709"/>
                  </a:ext>
                </a:extLst>
              </a:tr>
              <a:tr h="2482948"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Discriminer un phonème dans un mot</a:t>
                      </a:r>
                    </a:p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Associer des mots ayant la même rime.</a:t>
                      </a:r>
                    </a:p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Associer des mots ayant le même phonème voyelle</a:t>
                      </a:r>
                    </a:p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Discriminer un phonème dans un mot</a:t>
                      </a:r>
                    </a:p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Classer des mots selon un phonème</a:t>
                      </a:r>
                    </a:p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Associer des mots ayant le même phonème</a:t>
                      </a:r>
                    </a:p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Localiser l’emplacement d’un phonème dans un mot.</a:t>
                      </a:r>
                    </a:p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Prolonger les phonèmes d’un mot pour mieux les discriminer</a:t>
                      </a:r>
                    </a:p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Manipuler les phonèmes pour former des syllabes</a:t>
                      </a:r>
                    </a:p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Découvrir et jouer avec des phonèmes</a:t>
                      </a:r>
                    </a:p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Apprendre une comptine en prêtant attention aux phonèmes entendus.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Comptine L V IN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Trouvons les sons de Siméon L V IN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Chantons les sons de la partitions L V IN CH R ON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Assemblons les sons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Jouons avec les mots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Rattrapage des AA non faites.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L’arbre des sons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Les rimes de Siméon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(Rattrapage des AD non faites EN P3 ou non acquises)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+ Fiches bilan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 son des voyelles O I </a:t>
                      </a:r>
                      <a:r>
                        <a:rPr lang="fr-FR" sz="900" dirty="0" err="1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É</a:t>
                      </a: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 chemin du hibou</a:t>
                      </a: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Les mots mélangés S M F</a:t>
                      </a: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 tri des sons M F</a:t>
                      </a: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L’association des rimes</a:t>
                      </a: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Labyrinthe du son ON</a:t>
                      </a: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 son des consonnes CH R</a:t>
                      </a: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La place des sons M R</a:t>
                      </a: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Les mots mélangés L V</a:t>
                      </a: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 tri du son IN</a:t>
                      </a: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 puzzle des sons</a:t>
                      </a: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La place des son LV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Révision + Rattrapage des AA non faites en P3 : finir le plan de travail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9518245"/>
                  </a:ext>
                </a:extLst>
              </a:tr>
              <a:tr h="1920240"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S2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Apprendre une comptine et la réciter en prêtant attention aux phonèmes entendus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Discriminer des phonèmes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Manipuler des phonèmes pour former </a:t>
                      </a:r>
                      <a:r>
                        <a:rPr lang="fr-FR" sz="90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des syllabes</a:t>
                      </a: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Découvrir, Discriminer et jouer avec des phonèmes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Manipuler les phonèmes : remplacer un phonème d’attaque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Coder l’emplacement d’une syllabe commune à plusieurs mots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Discriminer un phonème voyelle dans un mot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Classer des mots selon un phonème voyelle.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Récitons les comptines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Comptines J 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Trouvons les sons de Siméon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J N cartes bleues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Assemblons les sons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J+ A E I O U </a:t>
                      </a:r>
                      <a:r>
                        <a:rPr lang="fr-FR" sz="900" dirty="0" err="1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É</a:t>
                      </a: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 IN ON OU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N + A E I O U </a:t>
                      </a:r>
                      <a:r>
                        <a:rPr lang="fr-FR" sz="900" dirty="0" err="1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É</a:t>
                      </a: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 IN ON OU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Prononçons les phrases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Jouons avec les mots mots de 1 syllabe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Gogo l’escargot p148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La place des sons  p149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Les sons des consonnes J N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 tri des consonnes J N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 cadeau des sons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L’intrus des sons P Z AN</a:t>
                      </a: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P 150-151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Bilan 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4048767"/>
                  </a:ext>
                </a:extLst>
              </a:tr>
              <a:tr h="248294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S3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Apprendre une comptine et la réciter en prêtant attention aux phonèmes entendus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Découvrir, Discriminer et jouer avec des phonèmes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Manipuler les phonèmes : remplacer un phonème d’attaque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Manipuler des phonèmes pour former des syllabes.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Associer des mots ayant la même rime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Discriminer un phonème dans un mot.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Associer des mots ayant le même phonème voyelle.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Discriminer un phonème dans un mot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Coder l’emplacement d’un phonème dans un mot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Récitons les comptines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Comptines P Z AN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Trouvons les sons de Siméon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P Z AN cartes oranges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Assemblons les sons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P+ A E I O U </a:t>
                      </a:r>
                      <a:r>
                        <a:rPr lang="fr-FR" sz="900" dirty="0" err="1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É</a:t>
                      </a: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 IN ON OU AN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Z + A E I O U </a:t>
                      </a:r>
                      <a:r>
                        <a:rPr lang="fr-FR" sz="900" dirty="0" err="1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É</a:t>
                      </a: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 IN ON OU AN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Transformons les mots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L’écriture des sons p152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La liane de Siméon</a:t>
                      </a: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p153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Les cartes à pince des sons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 son identique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L’association des sons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Les intrus des sons </a:t>
                      </a: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P154-155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Bilan 2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15322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3534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7">
            <a:extLst>
              <a:ext uri="{FF2B5EF4-FFF2-40B4-BE49-F238E27FC236}">
                <a16:creationId xmlns:a16="http://schemas.microsoft.com/office/drawing/2014/main" id="{61016873-63D8-1D0E-03AD-D0F709E783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4115813"/>
              </p:ext>
            </p:extLst>
          </p:nvPr>
        </p:nvGraphicFramePr>
        <p:xfrm>
          <a:off x="307497" y="1"/>
          <a:ext cx="8836503" cy="69213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2113">
                  <a:extLst>
                    <a:ext uri="{9D8B030D-6E8A-4147-A177-3AD203B41FA5}">
                      <a16:colId xmlns:a16="http://schemas.microsoft.com/office/drawing/2014/main" val="2532326614"/>
                    </a:ext>
                  </a:extLst>
                </a:gridCol>
                <a:gridCol w="2507226">
                  <a:extLst>
                    <a:ext uri="{9D8B030D-6E8A-4147-A177-3AD203B41FA5}">
                      <a16:colId xmlns:a16="http://schemas.microsoft.com/office/drawing/2014/main" val="391635098"/>
                    </a:ext>
                  </a:extLst>
                </a:gridCol>
                <a:gridCol w="1843548">
                  <a:extLst>
                    <a:ext uri="{9D8B030D-6E8A-4147-A177-3AD203B41FA5}">
                      <a16:colId xmlns:a16="http://schemas.microsoft.com/office/drawing/2014/main" val="1519942513"/>
                    </a:ext>
                  </a:extLst>
                </a:gridCol>
                <a:gridCol w="1814052">
                  <a:extLst>
                    <a:ext uri="{9D8B030D-6E8A-4147-A177-3AD203B41FA5}">
                      <a16:colId xmlns:a16="http://schemas.microsoft.com/office/drawing/2014/main" val="2441950881"/>
                    </a:ext>
                  </a:extLst>
                </a:gridCol>
                <a:gridCol w="1949564">
                  <a:extLst>
                    <a:ext uri="{9D8B030D-6E8A-4147-A177-3AD203B41FA5}">
                      <a16:colId xmlns:a16="http://schemas.microsoft.com/office/drawing/2014/main" val="2518090529"/>
                    </a:ext>
                  </a:extLst>
                </a:gridCol>
              </a:tblGrid>
              <a:tr h="232117"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Semaine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3FDD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Objectifs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3FDD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Activités Ritualisées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3FDD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Activités Dirigées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3FDD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Activités Autonomes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3FD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109709"/>
                  </a:ext>
                </a:extLst>
              </a:tr>
              <a:tr h="206091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S4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Apprendre une comptine et la réciter en prêtant attention aux phonèmes entendus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Découvrir, Discriminer et jouer avec des phonèmes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Manipuler des phonèmes pour former des syllabes.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Prolonger les phonèmes d’un mot pour mieux les discriminer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Associer des mots ayant la même rime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Discriminer un phonème dans un mot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Associer des mots ayant le même phonème voyelle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Classer des mots selon un phonème.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Récitons les comptines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Comptines B C </a:t>
                      </a:r>
                      <a:r>
                        <a:rPr lang="fr-FR" sz="900" dirty="0" err="1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T</a:t>
                      </a: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Trouvons les sons de Siméon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B. C </a:t>
                      </a:r>
                      <a:r>
                        <a:rPr lang="fr-FR" sz="900" dirty="0" err="1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T</a:t>
                      </a: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 cartes vertes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Assemblons les sons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B / C / </a:t>
                      </a:r>
                      <a:r>
                        <a:rPr lang="fr-FR" sz="900" dirty="0" err="1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T</a:t>
                      </a: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  + A E I O U </a:t>
                      </a:r>
                      <a:r>
                        <a:rPr lang="fr-FR" sz="900" dirty="0" err="1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É</a:t>
                      </a: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 IN ON OU AN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Prononçons les phrases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Jouons avec les mots mots de 1  et 2 syllabes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 jeu du chevalet p 156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 repas de Siméon p 157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 labyrinthe des sons B C </a:t>
                      </a:r>
                      <a:r>
                        <a:rPr lang="fr-FR" sz="900" dirty="0" err="1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T</a:t>
                      </a: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 codage des sons B C </a:t>
                      </a:r>
                      <a:r>
                        <a:rPr lang="fr-FR" sz="900" dirty="0" err="1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T</a:t>
                      </a: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La roue des sons CH J M N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 puzzle des sons B C P </a:t>
                      </a:r>
                      <a:r>
                        <a:rPr lang="fr-FR" sz="900" dirty="0" err="1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T</a:t>
                      </a: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P158-159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Bilan 3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6089471"/>
                  </a:ext>
                </a:extLst>
              </a:tr>
              <a:tr h="223146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S5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Apprendre une comptine et la réciter en prêtant attention aux phonèmes.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Découvrir, Discriminer et jouer avec des phonèmes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Manipuler des phonèmes pour former des syllabes.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Prolonger les phonèmes d’un mot pour mieux les discriminer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Discriminer un phonème dans un mot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Coder l’emplacement d’un phonème dans un mot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Associer des mots ayant la même rime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Associer des mots ayant le même phonème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Localiser l’emplacement d’un phonème dans un mot.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Récitons les comptines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Comptines B G OI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Trouvons les sons de Siméon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B G OI cartes roses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Assemblons les sons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B+ A E I O U </a:t>
                      </a:r>
                      <a:r>
                        <a:rPr lang="fr-FR" sz="900" dirty="0" err="1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É</a:t>
                      </a: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 IN ON OU AN OI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G + A E I O U </a:t>
                      </a:r>
                      <a:r>
                        <a:rPr lang="fr-FR" sz="900" dirty="0" err="1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É</a:t>
                      </a: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 IN ON OU AN OI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Transformons les mots cartes roses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La course vers la chenille p 160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Les sons cachés p161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 coloriage sonore  C D G </a:t>
                      </a:r>
                      <a:r>
                        <a:rPr lang="fr-FR" sz="900" dirty="0" err="1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T</a:t>
                      </a: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L’arbre des sons F S V CH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 domino des sons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La place de chaque son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P162-163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Bilan 4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111555"/>
                  </a:ext>
                </a:extLst>
              </a:tr>
              <a:tr h="2342271"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 6 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Apprendre une comptine et la réciter en prêtant attention aux phonèmes entendus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Découvrir, Discriminer et jouer avec des phonèmes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Manipuler des phonèmes pour former des syllabes.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Prolonger les phonèmes d’un mot pour mieux les discriminer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Discriminer un phonème dans un mot.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Associer des mots ayant la même rime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Classer des mots selon un phonème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Associer des mots ayant le même phonème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Localiser l’emplacement d’un phonème dans un mot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Récitons les comptines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Comptines H K Q X Y W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Assemblons les sons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H / K / Q / X / W  + A E I O U </a:t>
                      </a:r>
                      <a:r>
                        <a:rPr lang="fr-FR" sz="900" dirty="0" err="1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É</a:t>
                      </a: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 Y IN ON OU AN OI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Prononçons les phrases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Jouons avec les mots mots de 1  et 2 syllabes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Transformons les mots cartes bleues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Les cartes à jeter p 164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La flèche des sons</a:t>
                      </a: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p165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Les papillons des sons F S V Z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 tableau des sons B D P G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Les mots tordus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La place des lettres </a:t>
                      </a: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P166 – A17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Bilan 5 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0298288"/>
                  </a:ext>
                </a:extLst>
              </a:tr>
            </a:tbl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id="{7CC0F8D3-0D67-73DD-CC8D-C85DD0D131A7}"/>
              </a:ext>
            </a:extLst>
          </p:cNvPr>
          <p:cNvSpPr txBox="1"/>
          <p:nvPr/>
        </p:nvSpPr>
        <p:spPr>
          <a:xfrm>
            <a:off x="0" y="0"/>
            <a:ext cx="307497" cy="7017306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r>
              <a:rPr lang="fr-FR" dirty="0"/>
              <a:t>P</a:t>
            </a:r>
          </a:p>
          <a:p>
            <a:pPr algn="ctr"/>
            <a:r>
              <a:rPr lang="fr-FR" dirty="0"/>
              <a:t>H</a:t>
            </a:r>
          </a:p>
          <a:p>
            <a:pPr algn="ctr"/>
            <a:r>
              <a:rPr lang="fr-FR" dirty="0"/>
              <a:t>O</a:t>
            </a:r>
          </a:p>
          <a:p>
            <a:pPr algn="ctr"/>
            <a:r>
              <a:rPr lang="fr-FR" dirty="0"/>
              <a:t>N</a:t>
            </a:r>
          </a:p>
          <a:p>
            <a:pPr algn="ctr"/>
            <a:r>
              <a:rPr lang="fr-FR" dirty="0"/>
              <a:t>O</a:t>
            </a:r>
          </a:p>
          <a:p>
            <a:pPr algn="ctr"/>
            <a:r>
              <a:rPr lang="fr-FR" dirty="0"/>
              <a:t>L</a:t>
            </a:r>
          </a:p>
          <a:p>
            <a:pPr algn="ctr"/>
            <a:r>
              <a:rPr lang="fr-FR" dirty="0"/>
              <a:t>O</a:t>
            </a:r>
          </a:p>
          <a:p>
            <a:pPr algn="ctr"/>
            <a:r>
              <a:rPr lang="fr-FR" dirty="0"/>
              <a:t>G</a:t>
            </a:r>
          </a:p>
          <a:p>
            <a:pPr algn="ctr"/>
            <a:r>
              <a:rPr lang="fr-FR" dirty="0"/>
              <a:t>I</a:t>
            </a:r>
          </a:p>
          <a:p>
            <a:pPr algn="ctr"/>
            <a:r>
              <a:rPr lang="fr-FR" dirty="0"/>
              <a:t>E</a:t>
            </a:r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r>
              <a:rPr lang="fr-FR" dirty="0"/>
              <a:t>P</a:t>
            </a:r>
            <a:br>
              <a:rPr lang="fr-FR" dirty="0"/>
            </a:br>
            <a:r>
              <a:rPr lang="fr-FR" dirty="0" err="1"/>
              <a:t>É</a:t>
            </a:r>
            <a:endParaRPr lang="fr-FR" dirty="0"/>
          </a:p>
          <a:p>
            <a:pPr algn="ctr"/>
            <a:r>
              <a:rPr lang="fr-FR" dirty="0"/>
              <a:t>R</a:t>
            </a:r>
          </a:p>
          <a:p>
            <a:pPr algn="ctr"/>
            <a:r>
              <a:rPr lang="fr-FR" dirty="0"/>
              <a:t>I</a:t>
            </a:r>
          </a:p>
          <a:p>
            <a:pPr algn="ctr"/>
            <a:r>
              <a:rPr lang="fr-FR" dirty="0"/>
              <a:t>O</a:t>
            </a:r>
          </a:p>
          <a:p>
            <a:pPr algn="ctr"/>
            <a:r>
              <a:rPr lang="fr-FR" dirty="0"/>
              <a:t>D</a:t>
            </a:r>
          </a:p>
          <a:p>
            <a:pPr algn="ctr"/>
            <a:r>
              <a:rPr lang="fr-FR" dirty="0"/>
              <a:t>E</a:t>
            </a:r>
          </a:p>
          <a:p>
            <a:pPr algn="ctr"/>
            <a:endParaRPr lang="fr-FR" dirty="0"/>
          </a:p>
          <a:p>
            <a:pPr algn="ctr"/>
            <a:r>
              <a:rPr lang="fr-FR" dirty="0"/>
              <a:t>4</a:t>
            </a:r>
          </a:p>
          <a:p>
            <a:pPr algn="ctr"/>
            <a:endParaRPr lang="fr-FR" dirty="0"/>
          </a:p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848516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oneTexte 13">
            <a:extLst>
              <a:ext uri="{FF2B5EF4-FFF2-40B4-BE49-F238E27FC236}">
                <a16:creationId xmlns:a16="http://schemas.microsoft.com/office/drawing/2014/main" id="{DED9C355-81F1-1C2D-D381-CCDA984C4CEC}"/>
              </a:ext>
            </a:extLst>
          </p:cNvPr>
          <p:cNvSpPr txBox="1"/>
          <p:nvPr/>
        </p:nvSpPr>
        <p:spPr>
          <a:xfrm>
            <a:off x="0" y="1"/>
            <a:ext cx="307497" cy="7017306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M</a:t>
            </a:r>
          </a:p>
          <a:p>
            <a:pPr algn="ctr"/>
            <a:r>
              <a:rPr lang="fr-FR" dirty="0"/>
              <a:t>A</a:t>
            </a:r>
          </a:p>
          <a:p>
            <a:pPr algn="ctr"/>
            <a:r>
              <a:rPr lang="fr-FR" dirty="0" err="1"/>
              <a:t>T</a:t>
            </a:r>
            <a:endParaRPr lang="fr-FR" dirty="0"/>
          </a:p>
          <a:p>
            <a:pPr algn="ctr"/>
            <a:r>
              <a:rPr lang="fr-FR" dirty="0"/>
              <a:t>H</a:t>
            </a:r>
          </a:p>
          <a:p>
            <a:pPr algn="ctr"/>
            <a:r>
              <a:rPr lang="fr-FR" dirty="0" err="1"/>
              <a:t>É</a:t>
            </a:r>
            <a:endParaRPr lang="fr-FR" dirty="0"/>
          </a:p>
          <a:p>
            <a:pPr algn="ctr"/>
            <a:r>
              <a:rPr lang="fr-FR" dirty="0"/>
              <a:t>MA</a:t>
            </a:r>
          </a:p>
          <a:p>
            <a:pPr algn="ctr"/>
            <a:r>
              <a:rPr lang="fr-FR" dirty="0" err="1"/>
              <a:t>T</a:t>
            </a:r>
            <a:endParaRPr lang="fr-FR" dirty="0"/>
          </a:p>
          <a:p>
            <a:pPr algn="ctr"/>
            <a:r>
              <a:rPr lang="fr-FR" dirty="0"/>
              <a:t>I</a:t>
            </a:r>
          </a:p>
          <a:p>
            <a:pPr algn="ctr"/>
            <a:r>
              <a:rPr lang="fr-FR" dirty="0"/>
              <a:t>Q</a:t>
            </a:r>
          </a:p>
          <a:p>
            <a:pPr algn="ctr"/>
            <a:r>
              <a:rPr lang="fr-FR" dirty="0"/>
              <a:t>U</a:t>
            </a:r>
          </a:p>
          <a:p>
            <a:pPr algn="ctr"/>
            <a:r>
              <a:rPr lang="fr-FR" dirty="0"/>
              <a:t>E</a:t>
            </a:r>
          </a:p>
          <a:p>
            <a:pPr algn="ctr"/>
            <a:r>
              <a:rPr lang="fr-FR" dirty="0"/>
              <a:t>S</a:t>
            </a:r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r>
              <a:rPr lang="fr-FR" dirty="0"/>
              <a:t>P</a:t>
            </a:r>
            <a:br>
              <a:rPr lang="fr-FR" dirty="0"/>
            </a:br>
            <a:r>
              <a:rPr lang="fr-FR" dirty="0" err="1"/>
              <a:t>É</a:t>
            </a:r>
            <a:endParaRPr lang="fr-FR" dirty="0"/>
          </a:p>
          <a:p>
            <a:pPr algn="ctr"/>
            <a:r>
              <a:rPr lang="fr-FR" dirty="0"/>
              <a:t>R</a:t>
            </a:r>
          </a:p>
          <a:p>
            <a:pPr algn="ctr"/>
            <a:r>
              <a:rPr lang="fr-FR" dirty="0"/>
              <a:t>I</a:t>
            </a:r>
          </a:p>
          <a:p>
            <a:pPr algn="ctr"/>
            <a:r>
              <a:rPr lang="fr-FR" dirty="0"/>
              <a:t>O</a:t>
            </a:r>
          </a:p>
          <a:p>
            <a:pPr algn="ctr"/>
            <a:r>
              <a:rPr lang="fr-FR" dirty="0"/>
              <a:t>D</a:t>
            </a:r>
          </a:p>
          <a:p>
            <a:pPr algn="ctr"/>
            <a:r>
              <a:rPr lang="fr-FR" dirty="0"/>
              <a:t>E</a:t>
            </a:r>
          </a:p>
          <a:p>
            <a:pPr algn="ctr"/>
            <a:endParaRPr lang="fr-FR" dirty="0"/>
          </a:p>
          <a:p>
            <a:pPr algn="ctr"/>
            <a:r>
              <a:rPr lang="fr-FR" dirty="0"/>
              <a:t>4</a:t>
            </a:r>
          </a:p>
          <a:p>
            <a:pPr algn="ctr"/>
            <a:endParaRPr lang="fr-FR" dirty="0"/>
          </a:p>
        </p:txBody>
      </p:sp>
      <p:graphicFrame>
        <p:nvGraphicFramePr>
          <p:cNvPr id="7" name="Tableau 7">
            <a:extLst>
              <a:ext uri="{FF2B5EF4-FFF2-40B4-BE49-F238E27FC236}">
                <a16:creationId xmlns:a16="http://schemas.microsoft.com/office/drawing/2014/main" id="{07226F6D-107F-0ABA-46EF-6ABC8792D3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2024443"/>
              </p:ext>
            </p:extLst>
          </p:nvPr>
        </p:nvGraphicFramePr>
        <p:xfrm>
          <a:off x="307498" y="23752"/>
          <a:ext cx="8836503" cy="70901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2517">
                  <a:extLst>
                    <a:ext uri="{9D8B030D-6E8A-4147-A177-3AD203B41FA5}">
                      <a16:colId xmlns:a16="http://schemas.microsoft.com/office/drawing/2014/main" val="2532326614"/>
                    </a:ext>
                  </a:extLst>
                </a:gridCol>
                <a:gridCol w="2506822">
                  <a:extLst>
                    <a:ext uri="{9D8B030D-6E8A-4147-A177-3AD203B41FA5}">
                      <a16:colId xmlns:a16="http://schemas.microsoft.com/office/drawing/2014/main" val="391635098"/>
                    </a:ext>
                  </a:extLst>
                </a:gridCol>
                <a:gridCol w="1843548">
                  <a:extLst>
                    <a:ext uri="{9D8B030D-6E8A-4147-A177-3AD203B41FA5}">
                      <a16:colId xmlns:a16="http://schemas.microsoft.com/office/drawing/2014/main" val="1519942513"/>
                    </a:ext>
                  </a:extLst>
                </a:gridCol>
                <a:gridCol w="1814052">
                  <a:extLst>
                    <a:ext uri="{9D8B030D-6E8A-4147-A177-3AD203B41FA5}">
                      <a16:colId xmlns:a16="http://schemas.microsoft.com/office/drawing/2014/main" val="2441950881"/>
                    </a:ext>
                  </a:extLst>
                </a:gridCol>
                <a:gridCol w="1949564">
                  <a:extLst>
                    <a:ext uri="{9D8B030D-6E8A-4147-A177-3AD203B41FA5}">
                      <a16:colId xmlns:a16="http://schemas.microsoft.com/office/drawing/2014/main" val="2518090529"/>
                    </a:ext>
                  </a:extLst>
                </a:gridCol>
              </a:tblGrid>
              <a:tr h="232117"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Semaine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E7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Objectifs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E7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Activités Ritualisées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E7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Activités Dirigées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E7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Activités Autonomes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E7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109709"/>
                  </a:ext>
                </a:extLst>
              </a:tr>
              <a:tr h="2201594"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Résoudre un problème de quantité/ de partage</a:t>
                      </a:r>
                    </a:p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Ecrire les chiffres.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Remplir un tableau à double entrée.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Repérer et nommer une position dans un rang / une file.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Savoir placer des nombres sur une droite graduée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Savoir recomposer la comptine numérique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Trouver un nombre manquant dans une suite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Associer le nom de nombres connus avec leur écriture chiffrée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Connaître la valeur ordinale des nombres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Connaître les nombre de 0 à 10 dans leur différentes représentations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-Les présents / absents</a:t>
                      </a: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-Problème du jour.</a:t>
                      </a: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-Subitizing</a:t>
                      </a: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-Dictée de chiffre </a:t>
                      </a: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-Comptine numérique 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-Position d’un élément dans une file ( farandole d’enfants / animaux…)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 Somme de 2 dés / mains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 Ranger les chiffres sur la droite graduée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 Boom </a:t>
                      </a: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 Je compte à partir de …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Je compte de … à …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Montre moi le nombre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Les nombres frappés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Les mains dans le dos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Avec les 2 mains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37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Plouf dans l’eau VLM p142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Les différentes écritures chiffrées : bilan tableau à remplir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400"/>
                        </a:spcAft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400"/>
                        </a:spcAft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Brevets puzzles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400"/>
                        </a:spcAft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400"/>
                        </a:spcAft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Brevets tangrams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400"/>
                        </a:spcAft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400"/>
                        </a:spcAft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Brevets balance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400"/>
                        </a:spcAft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400"/>
                        </a:spcAft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Fiche plouf dans l’eau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400"/>
                        </a:spcAft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400"/>
                        </a:spcAft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Fiche les différentes écritures de 0 à 10 : tableau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9518245"/>
                  </a:ext>
                </a:extLst>
              </a:tr>
              <a:tr h="2060917">
                <a:tc>
                  <a:txBody>
                    <a:bodyPr/>
                    <a:lstStyle/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S2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Ecrire les chiffres.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Repérer et nommer une position dans un rang / une file.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Dénombrer des quantités de plus en plus importantes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Classer des cartes dans l’ordre numérique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Ranger les nombres dans l’ordre / compléter des frises numériques à trous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Résoudre des problèmes de quantité.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Décomposer et recomposer le nombre 7.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Trouver un nombre manquant dans une suite. 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Réciter la comptine numérique à partir d’un nombre donné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-Les présents / absents</a:t>
                      </a: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-Subitizing</a:t>
                      </a: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-Dictée de chiffre </a:t>
                      </a: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-Comptine numérique 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-Position d’un élément dans une file ( farandole d’enfants / animaux…)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 Somme de 2 dés / mains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 Ranger les chiffres sur la droite graduée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 Je compte à partir de …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Je compte de … à …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Montre moi le nombre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Les nombres frappés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Les mains dans le dos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Avec les 2 mains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Décomposition de 7 :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7 pingouins (rattrapage P3)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Problème de comparaison : les voitures et les passagers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Travail sur la suite numérique ( à trou, début imposé…)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Brevets Boîte à compter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Brevets </a:t>
                      </a:r>
                      <a:r>
                        <a:rPr lang="fr-FR" sz="900" dirty="0" err="1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Attrimaths</a:t>
                      </a: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Brevets </a:t>
                      </a:r>
                      <a:r>
                        <a:rPr lang="fr-FR" sz="900" dirty="0" err="1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pixart</a:t>
                      </a: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 / arc en ciel / allumettes / carrés colorés / pyramide  / balance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Brevet jeu du marteau 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Algorithme jetons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4048767"/>
                  </a:ext>
                </a:extLst>
              </a:tr>
              <a:tr h="177956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S3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Dénombrer des quantités de plus en plus importantes </a:t>
                      </a:r>
                    </a:p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Ecrire les chiffres.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Repérer et nommer une position dans un rang / une file.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Connaître le vocabulaire spatial.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Savoir placer des objets en suivant une consigne ( se repérer dans l’espace).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Utiliser une règle correctement.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Savoir tracer des traits à la règle.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-Les présents / absents</a:t>
                      </a: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Problème du jour.-Subitizing</a:t>
                      </a: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-Dictée de chiffre </a:t>
                      </a: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-Comptine numérique 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Position d’un élément dans une file - Nombre mystère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 Somme de 2 dés / mains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Les bougies du gâteau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Jeu de plateau ( écran)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Comptine à rebours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 nombre oublié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La carte gagnante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37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Position des objets dans l’espace : repérage spatial</a:t>
                      </a:r>
                    </a:p>
                    <a:p>
                      <a:pPr marL="0" marR="0" lvl="0" indent="0" algn="ctr" defTabSz="91437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37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Tracé à la règle : découverte et mise en pratique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Brevets BAC 3</a:t>
                      </a: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Brevets Formes Aimantées</a:t>
                      </a: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Brevets fleurs des nombres</a:t>
                      </a: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Ordre croissant</a:t>
                      </a: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Reproduire un pavage en le découpant / collant</a:t>
                      </a: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Fiche tracé à la règle point de couleur</a:t>
                      </a: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Fiche tracé à la règle forme 1 et 2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15322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37051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oneTexte 13">
            <a:extLst>
              <a:ext uri="{FF2B5EF4-FFF2-40B4-BE49-F238E27FC236}">
                <a16:creationId xmlns:a16="http://schemas.microsoft.com/office/drawing/2014/main" id="{DED9C355-81F1-1C2D-D381-CCDA984C4CEC}"/>
              </a:ext>
            </a:extLst>
          </p:cNvPr>
          <p:cNvSpPr txBox="1"/>
          <p:nvPr/>
        </p:nvSpPr>
        <p:spPr>
          <a:xfrm>
            <a:off x="0" y="1"/>
            <a:ext cx="307497" cy="7294305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M</a:t>
            </a:r>
          </a:p>
          <a:p>
            <a:pPr algn="ctr"/>
            <a:r>
              <a:rPr lang="fr-FR" dirty="0"/>
              <a:t>A</a:t>
            </a:r>
          </a:p>
          <a:p>
            <a:pPr algn="ctr"/>
            <a:r>
              <a:rPr lang="fr-FR" dirty="0" err="1"/>
              <a:t>T</a:t>
            </a:r>
            <a:endParaRPr lang="fr-FR" dirty="0"/>
          </a:p>
          <a:p>
            <a:pPr algn="ctr"/>
            <a:r>
              <a:rPr lang="fr-FR" dirty="0"/>
              <a:t>H</a:t>
            </a:r>
          </a:p>
          <a:p>
            <a:pPr algn="ctr"/>
            <a:r>
              <a:rPr lang="fr-FR" dirty="0" err="1"/>
              <a:t>É</a:t>
            </a:r>
            <a:endParaRPr lang="fr-FR" dirty="0"/>
          </a:p>
          <a:p>
            <a:pPr algn="ctr"/>
            <a:r>
              <a:rPr lang="fr-FR" dirty="0"/>
              <a:t>MA</a:t>
            </a:r>
          </a:p>
          <a:p>
            <a:pPr algn="ctr"/>
            <a:r>
              <a:rPr lang="fr-FR" dirty="0" err="1"/>
              <a:t>T</a:t>
            </a:r>
            <a:endParaRPr lang="fr-FR" dirty="0"/>
          </a:p>
          <a:p>
            <a:pPr algn="ctr"/>
            <a:r>
              <a:rPr lang="fr-FR" dirty="0"/>
              <a:t>I</a:t>
            </a:r>
          </a:p>
          <a:p>
            <a:pPr algn="ctr"/>
            <a:r>
              <a:rPr lang="fr-FR" dirty="0"/>
              <a:t>Q</a:t>
            </a:r>
          </a:p>
          <a:p>
            <a:pPr algn="ctr"/>
            <a:r>
              <a:rPr lang="fr-FR" dirty="0"/>
              <a:t>U</a:t>
            </a:r>
          </a:p>
          <a:p>
            <a:pPr algn="ctr"/>
            <a:r>
              <a:rPr lang="fr-FR" dirty="0"/>
              <a:t>E</a:t>
            </a:r>
          </a:p>
          <a:p>
            <a:pPr algn="ctr"/>
            <a:r>
              <a:rPr lang="fr-FR" dirty="0"/>
              <a:t>S</a:t>
            </a:r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r>
              <a:rPr lang="fr-FR" dirty="0"/>
              <a:t>P</a:t>
            </a:r>
            <a:br>
              <a:rPr lang="fr-FR" dirty="0"/>
            </a:br>
            <a:r>
              <a:rPr lang="fr-FR" dirty="0" err="1"/>
              <a:t>É</a:t>
            </a:r>
            <a:endParaRPr lang="fr-FR" dirty="0"/>
          </a:p>
          <a:p>
            <a:pPr algn="ctr"/>
            <a:r>
              <a:rPr lang="fr-FR" dirty="0"/>
              <a:t>R</a:t>
            </a:r>
          </a:p>
          <a:p>
            <a:pPr algn="ctr"/>
            <a:r>
              <a:rPr lang="fr-FR" dirty="0"/>
              <a:t>I</a:t>
            </a:r>
          </a:p>
          <a:p>
            <a:pPr algn="ctr"/>
            <a:r>
              <a:rPr lang="fr-FR" dirty="0"/>
              <a:t>O</a:t>
            </a:r>
          </a:p>
          <a:p>
            <a:pPr algn="ctr"/>
            <a:r>
              <a:rPr lang="fr-FR" dirty="0"/>
              <a:t>D</a:t>
            </a:r>
          </a:p>
          <a:p>
            <a:pPr algn="ctr"/>
            <a:r>
              <a:rPr lang="fr-FR" dirty="0"/>
              <a:t>E</a:t>
            </a:r>
          </a:p>
          <a:p>
            <a:pPr algn="ctr"/>
            <a:endParaRPr lang="fr-FR" dirty="0"/>
          </a:p>
          <a:p>
            <a:pPr algn="ctr"/>
            <a:r>
              <a:rPr lang="fr-FR" dirty="0"/>
              <a:t>4</a:t>
            </a:r>
          </a:p>
          <a:p>
            <a:pPr algn="ctr"/>
            <a:endParaRPr lang="fr-FR" dirty="0"/>
          </a:p>
          <a:p>
            <a:pPr algn="ctr"/>
            <a:endParaRPr lang="fr-FR" dirty="0"/>
          </a:p>
        </p:txBody>
      </p:sp>
      <p:graphicFrame>
        <p:nvGraphicFramePr>
          <p:cNvPr id="7" name="Tableau 7">
            <a:extLst>
              <a:ext uri="{FF2B5EF4-FFF2-40B4-BE49-F238E27FC236}">
                <a16:creationId xmlns:a16="http://schemas.microsoft.com/office/drawing/2014/main" id="{07226F6D-107F-0ABA-46EF-6ABC8792D3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1105057"/>
              </p:ext>
            </p:extLst>
          </p:nvPr>
        </p:nvGraphicFramePr>
        <p:xfrm>
          <a:off x="307498" y="1"/>
          <a:ext cx="8836503" cy="67132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2113">
                  <a:extLst>
                    <a:ext uri="{9D8B030D-6E8A-4147-A177-3AD203B41FA5}">
                      <a16:colId xmlns:a16="http://schemas.microsoft.com/office/drawing/2014/main" val="2532326614"/>
                    </a:ext>
                  </a:extLst>
                </a:gridCol>
                <a:gridCol w="2507226">
                  <a:extLst>
                    <a:ext uri="{9D8B030D-6E8A-4147-A177-3AD203B41FA5}">
                      <a16:colId xmlns:a16="http://schemas.microsoft.com/office/drawing/2014/main" val="391635098"/>
                    </a:ext>
                  </a:extLst>
                </a:gridCol>
                <a:gridCol w="1843548">
                  <a:extLst>
                    <a:ext uri="{9D8B030D-6E8A-4147-A177-3AD203B41FA5}">
                      <a16:colId xmlns:a16="http://schemas.microsoft.com/office/drawing/2014/main" val="1519942513"/>
                    </a:ext>
                  </a:extLst>
                </a:gridCol>
                <a:gridCol w="1814052">
                  <a:extLst>
                    <a:ext uri="{9D8B030D-6E8A-4147-A177-3AD203B41FA5}">
                      <a16:colId xmlns:a16="http://schemas.microsoft.com/office/drawing/2014/main" val="2441950881"/>
                    </a:ext>
                  </a:extLst>
                </a:gridCol>
                <a:gridCol w="1949564">
                  <a:extLst>
                    <a:ext uri="{9D8B030D-6E8A-4147-A177-3AD203B41FA5}">
                      <a16:colId xmlns:a16="http://schemas.microsoft.com/office/drawing/2014/main" val="2518090529"/>
                    </a:ext>
                  </a:extLst>
                </a:gridCol>
              </a:tblGrid>
              <a:tr h="220980"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Semaine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E7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Objectifs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E7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Activités Ritualisées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E7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Activités Dirigées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E7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Activités Autonomes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E7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109709"/>
                  </a:ext>
                </a:extLst>
              </a:tr>
              <a:tr h="17754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S4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Dénombrer des quantités de plus en plus grandes.</a:t>
                      </a:r>
                    </a:p>
                    <a:p>
                      <a:pPr algn="l"/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Dénombrer et mémoriser une quantité</a:t>
                      </a:r>
                    </a:p>
                    <a:p>
                      <a:pPr algn="l"/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Réciter la comptine numérique</a:t>
                      </a:r>
                    </a:p>
                    <a:p>
                      <a:pPr algn="l"/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Reconnaissance des nombres de 1 à 10 dans les différentes écritures.</a:t>
                      </a:r>
                    </a:p>
                    <a:p>
                      <a:pPr algn="l"/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Ecrire les chiffres.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Réaliser un assemblage de formes/puzzle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Repérer et nommer une position dans un rang / une file.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Décomposer et recomposer le nombre 8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Reconnaître et nommer les formes géométriques.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Savoir dessiner des formes géométriques à main levée puis à la règle.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Les présents / absents</a:t>
                      </a:r>
                    </a:p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-Problème du jour.</a:t>
                      </a:r>
                    </a:p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-Subitizing</a:t>
                      </a:r>
                    </a:p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-Dictée de chiffre </a:t>
                      </a:r>
                    </a:p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-Comptine numérique 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Position d’un élément dans une file 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 Nombre mystère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 Somme de 2 dés / mains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Les bougies du gâteau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Jeu de plateau ( écran)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Comptine à rebours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 nombre oublié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La carte gagnante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Décomposition de 8 :</a:t>
                      </a:r>
                    </a:p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Reconnaître les formes et les dessiner ( main levée et règle)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Compter et écrire le bon nombre</a:t>
                      </a:r>
                    </a:p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Brevets Fleurs des nombres</a:t>
                      </a:r>
                    </a:p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Brevets </a:t>
                      </a:r>
                      <a:r>
                        <a:rPr lang="fr-FR" sz="800" dirty="0" err="1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Labolud</a:t>
                      </a:r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Découpage, assemblage, collage</a:t>
                      </a:r>
                    </a:p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800" dirty="0" err="1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Brevetds</a:t>
                      </a: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 </a:t>
                      </a:r>
                      <a:r>
                        <a:rPr lang="fr-FR" sz="800" dirty="0" err="1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picfil</a:t>
                      </a:r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Faire des paquets d’un nombre donné.</a:t>
                      </a:r>
                    </a:p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3699847"/>
                  </a:ext>
                </a:extLst>
              </a:tr>
              <a:tr h="2258983"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S5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Dénombrer des quantités de +en + grandes</a:t>
                      </a:r>
                    </a:p>
                    <a:p>
                      <a:pPr algn="l"/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Réciter la comptine numérique</a:t>
                      </a:r>
                    </a:p>
                    <a:p>
                      <a:pPr algn="l"/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Reconnaissance des nombres de 1 à 10 dans les différentes écritures.</a:t>
                      </a:r>
                    </a:p>
                    <a:p>
                      <a:pPr algn="l"/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Ecrire les chiffres.</a:t>
                      </a:r>
                    </a:p>
                    <a:p>
                      <a:pPr algn="l"/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Résoudre un problème de quantité.</a:t>
                      </a:r>
                    </a:p>
                    <a:p>
                      <a:pPr algn="l"/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Réaliser une collection double d’une collection donnée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Réaliser un assemblage de formes/puzzle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Repérer et nommer une position dans un rang / une file.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Découvrir les solides.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Connaître le nom de quelques solides.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Jouer à un jeu collectif.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Reconnaitre les différentes représentation d’un nombre sur un dé.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Jouer à un jeu mathématique en partageant le même pion.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Les présents / absents</a:t>
                      </a:r>
                    </a:p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-Problème du jour.</a:t>
                      </a:r>
                    </a:p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-Subitizing</a:t>
                      </a:r>
                    </a:p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-Dictée de chiffre </a:t>
                      </a:r>
                    </a:p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-Comptine numérique 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Position d’un élément dans une file 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 Nombre mystère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 Somme de 2 dés / mains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Tous en ordre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La liste au tableau 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Les deux dés pour …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Mon porte monnaie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Sur mon sapin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Les pâtes dans la casserole</a:t>
                      </a:r>
                    </a:p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Découverte des solides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Jeu </a:t>
                      </a:r>
                      <a:r>
                        <a:rPr lang="fr-FR" sz="800" dirty="0" err="1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haba</a:t>
                      </a: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 sur les solides 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Jeu avançons / reculons ( Maîtresse </a:t>
                      </a:r>
                      <a:r>
                        <a:rPr lang="fr-FR" sz="800" dirty="0" err="1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Nonam</a:t>
                      </a: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)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Brevets Boîte à compter 3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Brevets </a:t>
                      </a:r>
                      <a:r>
                        <a:rPr lang="fr-FR" sz="800" dirty="0" err="1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kapla</a:t>
                      </a:r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Brevets formes aimantées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Fleur des nombres dénombrement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Brevets puzzles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Coloriage magique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Brevet boules et tiges</a:t>
                      </a:r>
                    </a:p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9518245"/>
                  </a:ext>
                </a:extLst>
              </a:tr>
              <a:tr h="2249704">
                <a:tc>
                  <a:txBody>
                    <a:bodyPr/>
                    <a:lstStyle/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S6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Dénombrer des petites quantités.</a:t>
                      </a:r>
                    </a:p>
                    <a:p>
                      <a:pPr algn="l"/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Réciter la comptine numérique</a:t>
                      </a:r>
                    </a:p>
                    <a:p>
                      <a:pPr algn="l"/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Reconnaissance des nombres de 1 à 10 dans les différentes écritures.</a:t>
                      </a:r>
                    </a:p>
                    <a:p>
                      <a:pPr algn="l"/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Ecrire les chiffres.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Réaliser un assemblage de formes/puzzle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Repérer et nommer une position dans un rang / une file.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Faire des ajouts et des retraits pour obtenir la quantité demandée</a:t>
                      </a:r>
                    </a:p>
                    <a:p>
                      <a:pPr algn="l"/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Jouer à jeu collectif</a:t>
                      </a:r>
                    </a:p>
                    <a:p>
                      <a:pPr algn="l"/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Trouver le nombre mystère par élimination</a:t>
                      </a:r>
                    </a:p>
                    <a:p>
                      <a:pPr algn="l"/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Résoudre des problèmes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Décomposer et recomposer le nombre 9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Associer le nom de nombres connus avec leur écriture chiffrée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Les présents / absents</a:t>
                      </a:r>
                    </a:p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-Problème du jour.</a:t>
                      </a:r>
                    </a:p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-Subitizing</a:t>
                      </a:r>
                    </a:p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-Dictée de chiffre </a:t>
                      </a:r>
                    </a:p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-Comptine numérique 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Position d’un élément dans une file 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 Nombre mystère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 Somme de 2 dés / mains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Tous en ordre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La liste au tableau 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Les deux dés pour …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Mon porte monnaie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Sur mon sapin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Les pâtes dans la casserole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Décomposition de 9 ( 9 fleurs dans un champ 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Jouons à la marchande VLM p150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Résolution de problème manipulation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Brevets </a:t>
                      </a:r>
                      <a:r>
                        <a:rPr lang="fr-FR" sz="800" dirty="0" err="1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pixart</a:t>
                      </a: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 / arc en ciel / allumettes / carrés colorés / pyramide  / balance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Boîte à compter avec les jetons de couleurs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Brevets jeu du marteau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Brevets jeu rondin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Brevets tiges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8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40487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79505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oneTexte 13">
            <a:extLst>
              <a:ext uri="{FF2B5EF4-FFF2-40B4-BE49-F238E27FC236}">
                <a16:creationId xmlns:a16="http://schemas.microsoft.com/office/drawing/2014/main" id="{DED9C355-81F1-1C2D-D381-CCDA984C4CEC}"/>
              </a:ext>
            </a:extLst>
          </p:cNvPr>
          <p:cNvSpPr txBox="1"/>
          <p:nvPr/>
        </p:nvSpPr>
        <p:spPr>
          <a:xfrm>
            <a:off x="0" y="0"/>
            <a:ext cx="307497" cy="7017306"/>
          </a:xfrm>
          <a:prstGeom prst="rect">
            <a:avLst/>
          </a:prstGeom>
          <a:solidFill>
            <a:srgbClr val="FF2F9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r>
              <a:rPr lang="fr-FR" dirty="0"/>
              <a:t>G</a:t>
            </a:r>
          </a:p>
          <a:p>
            <a:pPr algn="ctr"/>
            <a:r>
              <a:rPr lang="fr-FR" dirty="0"/>
              <a:t>R</a:t>
            </a:r>
          </a:p>
          <a:p>
            <a:pPr algn="ctr"/>
            <a:r>
              <a:rPr lang="fr-FR" dirty="0"/>
              <a:t>A</a:t>
            </a:r>
          </a:p>
          <a:p>
            <a:pPr algn="ctr"/>
            <a:r>
              <a:rPr lang="fr-FR" dirty="0"/>
              <a:t>P</a:t>
            </a:r>
          </a:p>
          <a:p>
            <a:pPr algn="ctr"/>
            <a:r>
              <a:rPr lang="fr-FR" dirty="0"/>
              <a:t>H</a:t>
            </a:r>
          </a:p>
          <a:p>
            <a:pPr algn="ctr"/>
            <a:r>
              <a:rPr lang="fr-FR" dirty="0"/>
              <a:t>I</a:t>
            </a:r>
          </a:p>
          <a:p>
            <a:pPr algn="ctr"/>
            <a:r>
              <a:rPr lang="fr-FR" dirty="0"/>
              <a:t>S</a:t>
            </a:r>
          </a:p>
          <a:p>
            <a:pPr algn="ctr"/>
            <a:r>
              <a:rPr lang="fr-FR" dirty="0"/>
              <a:t>ME</a:t>
            </a:r>
          </a:p>
          <a:p>
            <a:pPr algn="ctr"/>
            <a:endParaRPr lang="fr-FR" dirty="0"/>
          </a:p>
          <a:p>
            <a:pPr algn="ctr"/>
            <a:r>
              <a:rPr lang="fr-FR" dirty="0"/>
              <a:t>E</a:t>
            </a:r>
          </a:p>
          <a:p>
            <a:pPr algn="ctr"/>
            <a:r>
              <a:rPr lang="fr-FR" dirty="0"/>
              <a:t>C</a:t>
            </a:r>
          </a:p>
          <a:p>
            <a:pPr algn="ctr"/>
            <a:r>
              <a:rPr lang="fr-FR" dirty="0"/>
              <a:t>R</a:t>
            </a:r>
          </a:p>
          <a:p>
            <a:pPr algn="ctr"/>
            <a:r>
              <a:rPr lang="fr-FR" dirty="0"/>
              <a:t>I</a:t>
            </a:r>
          </a:p>
          <a:p>
            <a:pPr algn="ctr"/>
            <a:r>
              <a:rPr lang="fr-FR" dirty="0"/>
              <a:t>TU</a:t>
            </a:r>
          </a:p>
          <a:p>
            <a:pPr algn="ctr"/>
            <a:r>
              <a:rPr lang="fr-FR" dirty="0"/>
              <a:t>RE</a:t>
            </a:r>
          </a:p>
          <a:p>
            <a:pPr algn="ctr"/>
            <a:endParaRPr lang="fr-FR" dirty="0"/>
          </a:p>
          <a:p>
            <a:pPr algn="ctr"/>
            <a:r>
              <a:rPr lang="fr-FR" dirty="0"/>
              <a:t>P</a:t>
            </a:r>
          </a:p>
          <a:p>
            <a:pPr algn="ctr"/>
            <a:r>
              <a:rPr lang="fr-FR" dirty="0"/>
              <a:t>4</a:t>
            </a:r>
          </a:p>
          <a:p>
            <a:pPr algn="ctr"/>
            <a:endParaRPr lang="fr-FR" dirty="0"/>
          </a:p>
          <a:p>
            <a:pPr algn="ctr"/>
            <a:endParaRPr lang="fr-FR" dirty="0"/>
          </a:p>
        </p:txBody>
      </p:sp>
      <p:graphicFrame>
        <p:nvGraphicFramePr>
          <p:cNvPr id="7" name="Tableau 7">
            <a:extLst>
              <a:ext uri="{FF2B5EF4-FFF2-40B4-BE49-F238E27FC236}">
                <a16:creationId xmlns:a16="http://schemas.microsoft.com/office/drawing/2014/main" id="{07226F6D-107F-0ABA-46EF-6ABC8792D3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2861058"/>
              </p:ext>
            </p:extLst>
          </p:nvPr>
        </p:nvGraphicFramePr>
        <p:xfrm>
          <a:off x="307496" y="1"/>
          <a:ext cx="8836502" cy="71219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3240">
                  <a:extLst>
                    <a:ext uri="{9D8B030D-6E8A-4147-A177-3AD203B41FA5}">
                      <a16:colId xmlns:a16="http://schemas.microsoft.com/office/drawing/2014/main" val="2532326614"/>
                    </a:ext>
                  </a:extLst>
                </a:gridCol>
                <a:gridCol w="3377447">
                  <a:extLst>
                    <a:ext uri="{9D8B030D-6E8A-4147-A177-3AD203B41FA5}">
                      <a16:colId xmlns:a16="http://schemas.microsoft.com/office/drawing/2014/main" val="391635098"/>
                    </a:ext>
                  </a:extLst>
                </a:gridCol>
                <a:gridCol w="3327067">
                  <a:extLst>
                    <a:ext uri="{9D8B030D-6E8A-4147-A177-3AD203B41FA5}">
                      <a16:colId xmlns:a16="http://schemas.microsoft.com/office/drawing/2014/main" val="2441950881"/>
                    </a:ext>
                  </a:extLst>
                </a:gridCol>
                <a:gridCol w="1428748">
                  <a:extLst>
                    <a:ext uri="{9D8B030D-6E8A-4147-A177-3AD203B41FA5}">
                      <a16:colId xmlns:a16="http://schemas.microsoft.com/office/drawing/2014/main" val="2518090529"/>
                    </a:ext>
                  </a:extLst>
                </a:gridCol>
              </a:tblGrid>
              <a:tr h="211153"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Semaine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AD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Objectifs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AD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Activités Dirigées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AD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Activités Autonomes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A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109709"/>
                  </a:ext>
                </a:extLst>
              </a:tr>
              <a:tr h="1490866">
                <a:tc>
                  <a:txBody>
                    <a:bodyPr/>
                    <a:lstStyle/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S’exercer au graphisme décoratif</a:t>
                      </a:r>
                    </a:p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Reproduire des motifs graphiques vus en Moyenne section.</a:t>
                      </a:r>
                    </a:p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Tracer des lignes de boucles.</a:t>
                      </a:r>
                    </a:p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Remplir une zone délimitée avec différents graphismes.</a:t>
                      </a:r>
                    </a:p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S’entrainer à écrire des lettres cursives sur l’ardoise </a:t>
                      </a:r>
                    </a:p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Associer des lettres dans 3 graphies : capitale, scripte et cursive.</a:t>
                      </a:r>
                    </a:p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S’exercer à l’écriture cursive en respectant un lignage.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 Atelier graphique : graphisme les boucles 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-Ecriture du mot mars en capitale + coller les lettres en scripte  et en cursive ( intercalaire)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Ecriture sur l’ardoise lettre e l b k h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Cahier d’écriture cursive : e l b 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Planches graphiques en bois.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Planche à billes aimantées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Pistes graphiques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Lettres tactiles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Tableau et crayon d’ardoise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Imagiers de graphismes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Dés de graphisme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Supports pâte à modeler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Ecran tactile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Modèles étape par étape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Supports plastifiés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Répertoire graphiques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Lettres mobiles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Lettres aimantées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 err="1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Fabulettres</a:t>
                      </a: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Affichages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Ateliers autonomes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Code secret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9518245"/>
                  </a:ext>
                </a:extLst>
              </a:tr>
              <a:tr h="1344766">
                <a:tc>
                  <a:txBody>
                    <a:bodyPr/>
                    <a:lstStyle/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S2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Reproduire des motifs graphiques vus en Moyenne section.</a:t>
                      </a:r>
                    </a:p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Tracer des lignes de ponts envers</a:t>
                      </a:r>
                    </a:p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Connaître l’ordre alphabétique : ordonner les lettres de l ’alphabet en cursive</a:t>
                      </a:r>
                    </a:p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Associer les lettres en cursive et en scripte</a:t>
                      </a:r>
                    </a:p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Reproduire différents graphismes dans un espace délimité.</a:t>
                      </a:r>
                    </a:p>
                    <a:p>
                      <a:pPr marL="0" marR="0" lvl="0" indent="0" algn="l" defTabSz="91437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S’exercer à l’écriture cursive en respectant un lignage.</a:t>
                      </a:r>
                    </a:p>
                    <a:p>
                      <a:pPr algn="l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-Atelier graphique : divers graphismes dans zones en entonnoirs.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5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5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-Cahier d’écriture : h k v w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 défi : l’alphabet en cursive avec lettres en bois sans modèle + association avec les lettres scriptes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 graphisme : révision les ponts envers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La pêche à la ligne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 labyrinthe des syllabes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Les syllabes des animaux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 tri d’images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P36-37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4048767"/>
                  </a:ext>
                </a:extLst>
              </a:tr>
              <a:tr h="142688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S3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Reproduire des motifs graphiques vus en Moyenne section.</a:t>
                      </a:r>
                    </a:p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Tracer des lignes de boucles envers.</a:t>
                      </a:r>
                    </a:p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Compléter un alphabet à trous en collant les lettres manquantes en cursive.</a:t>
                      </a:r>
                    </a:p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S’entrainer à écrire des lettres cursive sur l’ardoise</a:t>
                      </a:r>
                    </a:p>
                    <a:p>
                      <a:pPr marL="0" marR="0" lvl="0" indent="0" algn="l" defTabSz="91437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S’exercer à l’écriture cursive en respectant un lignage.</a:t>
                      </a:r>
                    </a:p>
                    <a:p>
                      <a:pPr marL="0" marR="0" lvl="0" indent="0" algn="l" defTabSz="91437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Découvrir un nouveau graphisme combiné : les fleurs et s’entrainer à le tracer.</a:t>
                      </a:r>
                    </a:p>
                    <a:p>
                      <a:pPr marL="0" marR="0" lvl="0" indent="0" algn="l" defTabSz="91437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Ecrire des lettres dictées en capitale / cursive</a:t>
                      </a:r>
                    </a:p>
                    <a:p>
                      <a:pPr algn="l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-Atelier graphique les lignes boucles envers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-Ecriture sur l’ardoise lettres g j y z f 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-cahier d’écriture : p g j 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-frise alphabétique à trous lettres cursive à coller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 graphisme : les fleurs 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-Dictée de lettres</a:t>
                      </a:r>
                    </a:p>
                    <a:p>
                      <a:pPr algn="ctr"/>
                      <a:endParaRPr lang="fr-FR" sz="5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Les puzzles codés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L’arbre des syllabes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 cadeau des animaux</a:t>
                      </a: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 </a:t>
                      </a: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Les paires d’animaux</a:t>
                      </a: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P40-41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1532267"/>
                  </a:ext>
                </a:extLst>
              </a:tr>
              <a:tr h="224776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S4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Reproduire des motifs graphiques vus en Moyenne section.</a:t>
                      </a:r>
                    </a:p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Tracer des lignes de boucles endroit en alternant petite et grande boucle</a:t>
                      </a:r>
                    </a:p>
                    <a:p>
                      <a:pPr marL="0" marR="0" lvl="0" indent="0" algn="l" defTabSz="91437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S’exercer à l’écriture cursive en respectant un lignage.</a:t>
                      </a:r>
                    </a:p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Faire la correspondance graphique entre les 3 écritures : capitale, scripte et cursive.</a:t>
                      </a:r>
                    </a:p>
                    <a:p>
                      <a:pPr marL="0" marR="0" lvl="0" indent="0" algn="l" defTabSz="91437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S’exercer à écrire son prénom en cursive en respectant un lignage.</a:t>
                      </a:r>
                    </a:p>
                    <a:p>
                      <a:pPr marL="0" marR="0" lvl="0" indent="0" algn="l" defTabSz="91437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Associer les lettres cursives et scriptes.</a:t>
                      </a:r>
                    </a:p>
                    <a:p>
                      <a:pPr marL="0" marR="0" lvl="0" indent="0" algn="l" defTabSz="91437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.</a:t>
                      </a:r>
                    </a:p>
                    <a:p>
                      <a:pPr algn="l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l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-Atelier graphique alternance grande et petite boucle 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 cahier d’écriture : les lettres g z f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5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-Associer les lettres étudiées dans les 3 graphies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 Ecrire son prénom en cursive dans le lignage </a:t>
                      </a:r>
                      <a:r>
                        <a:rPr lang="fr-FR" sz="900" dirty="0" err="1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gurvan</a:t>
                      </a: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 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 Associer chaque lettre scripte à la bonne lettre cursive.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L’intrus des syllabes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 puzzle des syllabes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 codage des syllabes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 chemin du chat</a:t>
                      </a: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P44-45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60894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27130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6D38DF9A-FFEC-F85B-5E8F-E63815040E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3148609"/>
              </p:ext>
            </p:extLst>
          </p:nvPr>
        </p:nvGraphicFramePr>
        <p:xfrm>
          <a:off x="307499" y="264074"/>
          <a:ext cx="8836502" cy="43553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3240">
                  <a:extLst>
                    <a:ext uri="{9D8B030D-6E8A-4147-A177-3AD203B41FA5}">
                      <a16:colId xmlns:a16="http://schemas.microsoft.com/office/drawing/2014/main" val="1195604960"/>
                    </a:ext>
                  </a:extLst>
                </a:gridCol>
                <a:gridCol w="3377447">
                  <a:extLst>
                    <a:ext uri="{9D8B030D-6E8A-4147-A177-3AD203B41FA5}">
                      <a16:colId xmlns:a16="http://schemas.microsoft.com/office/drawing/2014/main" val="1412129382"/>
                    </a:ext>
                  </a:extLst>
                </a:gridCol>
                <a:gridCol w="3327067">
                  <a:extLst>
                    <a:ext uri="{9D8B030D-6E8A-4147-A177-3AD203B41FA5}">
                      <a16:colId xmlns:a16="http://schemas.microsoft.com/office/drawing/2014/main" val="114838266"/>
                    </a:ext>
                  </a:extLst>
                </a:gridCol>
                <a:gridCol w="1428748">
                  <a:extLst>
                    <a:ext uri="{9D8B030D-6E8A-4147-A177-3AD203B41FA5}">
                      <a16:colId xmlns:a16="http://schemas.microsoft.com/office/drawing/2014/main" val="2094265466"/>
                    </a:ext>
                  </a:extLst>
                </a:gridCol>
              </a:tblGrid>
              <a:tr h="215542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S5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Reproduire des motifs graphiques vus en Moyenne section.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Tracer des lignes boucles envers en alternant petite et grande boucle.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S’entrainer sur l’ardoise à l’écriture de lettres en cursive.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Tracer des spirales.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S’exercer à l’écriture cursive en respectant un lignage.</a:t>
                      </a:r>
                    </a:p>
                    <a:p>
                      <a:pPr algn="l"/>
                      <a:r>
                        <a:rPr lang="fr-FR" sz="900" b="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Associer des lettres dans 3 graphies : capitale, scripte et cursive.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Compléter un alphabet à trous en écrivant les lettres manquantes en cursive.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-Atelier graphique : alternance boucles envers petite et grande</a:t>
                      </a:r>
                    </a:p>
                    <a:p>
                      <a:pPr algn="ctr"/>
                      <a:endParaRPr lang="fr-FR" sz="900" b="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b="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 Écriture sur l’ardoise : r s x </a:t>
                      </a:r>
                    </a:p>
                    <a:p>
                      <a:pPr algn="ctr"/>
                      <a:endParaRPr lang="fr-FR" sz="900" b="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b="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 Atelier graphique : les spirales</a:t>
                      </a:r>
                    </a:p>
                    <a:p>
                      <a:pPr algn="ctr"/>
                      <a:endParaRPr lang="fr-FR" sz="900" b="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b="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 cahier d’écriture les lettres r s x</a:t>
                      </a:r>
                    </a:p>
                    <a:p>
                      <a:pPr algn="ctr"/>
                      <a:endParaRPr lang="fr-FR" sz="500" b="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500" b="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-Ecriture du mot avril en capitale + correspondance graphique  scripte  et cursive ( intercalaire)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b="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Alphabet en cursive à trou à compléter en écrivant les lettres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b="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500" b="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b="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fr-FR" sz="900" b="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b="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Cahiers effaçables</a:t>
                      </a:r>
                    </a:p>
                    <a:p>
                      <a:pPr algn="ctr"/>
                      <a:endParaRPr lang="fr-FR" sz="900" b="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b="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Chenille des lettres sur l’écran tactile</a:t>
                      </a:r>
                    </a:p>
                    <a:p>
                      <a:pPr algn="ctr"/>
                      <a:endParaRPr lang="fr-FR" sz="900" b="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b="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Suite alphabétique</a:t>
                      </a:r>
                    </a:p>
                    <a:p>
                      <a:pPr algn="ctr"/>
                      <a:endParaRPr lang="fr-FR" sz="900" b="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b="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Jeux en ligne</a:t>
                      </a:r>
                    </a:p>
                    <a:p>
                      <a:pPr algn="ctr"/>
                      <a:endParaRPr lang="fr-FR" sz="900" b="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b="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Lettres mobiles </a:t>
                      </a:r>
                    </a:p>
                    <a:p>
                      <a:pPr algn="ctr"/>
                      <a:endParaRPr lang="fr-FR" sz="900" b="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b="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Dictées de dessins enregistrées</a:t>
                      </a:r>
                    </a:p>
                    <a:p>
                      <a:pPr algn="ctr"/>
                      <a:endParaRPr lang="fr-FR" sz="900" b="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b="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Cartes </a:t>
                      </a:r>
                      <a:r>
                        <a:rPr lang="fr-FR" sz="900" b="0" dirty="0" err="1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dessineto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b="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b="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Répertoire graphique</a:t>
                      </a:r>
                    </a:p>
                    <a:p>
                      <a:pPr algn="ctr"/>
                      <a:endParaRPr lang="fr-FR" sz="900" b="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b="0" dirty="0" err="1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Picfils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b="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b="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Lettres tactiles</a:t>
                      </a:r>
                    </a:p>
                    <a:p>
                      <a:pPr algn="ctr"/>
                      <a:endParaRPr lang="fr-FR" sz="900" b="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b="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J’entoure les lettres capitales du mot donné en cursive</a:t>
                      </a:r>
                    </a:p>
                    <a:p>
                      <a:pPr algn="ctr"/>
                      <a:endParaRPr lang="fr-FR" sz="900" b="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b="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b="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 …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0095741"/>
                  </a:ext>
                </a:extLst>
              </a:tr>
              <a:tr h="1977934">
                <a:tc>
                  <a:txBody>
                    <a:bodyPr/>
                    <a:lstStyle/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S6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Reproduire des motifs graphiques vus en Moyenne section.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Tracer des lignes de boucles en alternant boucle envers et boucle endroit.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Découvrir un nouveau graphisme combiné : l’étoile et apprendre à le tracer.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Ecrire des petits mots en cursive.</a:t>
                      </a:r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Réaliser une dictée de dessin en suivant les consignes.</a:t>
                      </a:r>
                    </a:p>
                    <a:p>
                      <a:pPr algn="l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Recomposer l’alphabet en cursive sans modèle.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-Atelier graphique : lignes de boucles envers / endroit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-Atelier graphique les étoiles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 écriture de petits mots 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5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-Dictée de dessin 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5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5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- Remettre toutes les lettres cursive dans l’ordre en les collant sans modèle</a:t>
                      </a:r>
                    </a:p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Graphisme dans un support circulaire.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fr-FR" sz="900" dirty="0">
                        <a:solidFill>
                          <a:schemeClr val="tx1"/>
                        </a:solidFill>
                        <a:latin typeface="Script Ecole 2" panose="02000400000000000000" pitchFamily="2" charset="77"/>
                        <a:ea typeface="Script Ecole 2" panose="02000400000000000000" pitchFamily="2" charset="77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7540371"/>
                  </a:ext>
                </a:extLst>
              </a:tr>
            </a:tbl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id="{0B666F79-F4C5-A76E-3C01-2D86CCED7AF8}"/>
              </a:ext>
            </a:extLst>
          </p:cNvPr>
          <p:cNvSpPr txBox="1"/>
          <p:nvPr/>
        </p:nvSpPr>
        <p:spPr>
          <a:xfrm>
            <a:off x="0" y="0"/>
            <a:ext cx="307497" cy="7017306"/>
          </a:xfrm>
          <a:prstGeom prst="rect">
            <a:avLst/>
          </a:prstGeom>
          <a:solidFill>
            <a:srgbClr val="FF2F9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r>
              <a:rPr lang="fr-FR" dirty="0"/>
              <a:t>G</a:t>
            </a:r>
          </a:p>
          <a:p>
            <a:pPr algn="ctr"/>
            <a:r>
              <a:rPr lang="fr-FR" dirty="0"/>
              <a:t>R</a:t>
            </a:r>
          </a:p>
          <a:p>
            <a:pPr algn="ctr"/>
            <a:r>
              <a:rPr lang="fr-FR" dirty="0"/>
              <a:t>A</a:t>
            </a:r>
          </a:p>
          <a:p>
            <a:pPr algn="ctr"/>
            <a:r>
              <a:rPr lang="fr-FR" dirty="0"/>
              <a:t>P</a:t>
            </a:r>
          </a:p>
          <a:p>
            <a:pPr algn="ctr"/>
            <a:r>
              <a:rPr lang="fr-FR" dirty="0"/>
              <a:t>H</a:t>
            </a:r>
          </a:p>
          <a:p>
            <a:pPr algn="ctr"/>
            <a:r>
              <a:rPr lang="fr-FR" dirty="0"/>
              <a:t>I</a:t>
            </a:r>
          </a:p>
          <a:p>
            <a:pPr algn="ctr"/>
            <a:r>
              <a:rPr lang="fr-FR" dirty="0"/>
              <a:t>S</a:t>
            </a:r>
          </a:p>
          <a:p>
            <a:pPr algn="ctr"/>
            <a:r>
              <a:rPr lang="fr-FR" dirty="0"/>
              <a:t>ME</a:t>
            </a:r>
          </a:p>
          <a:p>
            <a:pPr algn="ctr"/>
            <a:endParaRPr lang="fr-FR" dirty="0"/>
          </a:p>
          <a:p>
            <a:pPr algn="ctr"/>
            <a:r>
              <a:rPr lang="fr-FR" dirty="0"/>
              <a:t>E</a:t>
            </a:r>
          </a:p>
          <a:p>
            <a:pPr algn="ctr"/>
            <a:r>
              <a:rPr lang="fr-FR" dirty="0"/>
              <a:t>C</a:t>
            </a:r>
          </a:p>
          <a:p>
            <a:pPr algn="ctr"/>
            <a:r>
              <a:rPr lang="fr-FR" dirty="0"/>
              <a:t>R</a:t>
            </a:r>
          </a:p>
          <a:p>
            <a:pPr algn="ctr"/>
            <a:r>
              <a:rPr lang="fr-FR" dirty="0"/>
              <a:t>I</a:t>
            </a:r>
          </a:p>
          <a:p>
            <a:pPr algn="ctr"/>
            <a:r>
              <a:rPr lang="fr-FR" dirty="0"/>
              <a:t>TU</a:t>
            </a:r>
          </a:p>
          <a:p>
            <a:pPr algn="ctr"/>
            <a:r>
              <a:rPr lang="fr-FR" dirty="0"/>
              <a:t>RE</a:t>
            </a:r>
          </a:p>
          <a:p>
            <a:pPr algn="ctr"/>
            <a:endParaRPr lang="fr-FR" dirty="0"/>
          </a:p>
          <a:p>
            <a:pPr algn="ctr"/>
            <a:r>
              <a:rPr lang="fr-FR" dirty="0"/>
              <a:t>P</a:t>
            </a:r>
          </a:p>
          <a:p>
            <a:pPr algn="ctr"/>
            <a:r>
              <a:rPr lang="fr-FR" dirty="0"/>
              <a:t>4</a:t>
            </a:r>
          </a:p>
          <a:p>
            <a:pPr algn="ctr"/>
            <a:endParaRPr lang="fr-FR" dirty="0"/>
          </a:p>
          <a:p>
            <a:pPr algn="ctr"/>
            <a:endParaRPr lang="fr-FR" dirty="0"/>
          </a:p>
        </p:txBody>
      </p:sp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956B7B62-82AF-0BD1-33BE-E9417CBAC2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3112510"/>
              </p:ext>
            </p:extLst>
          </p:nvPr>
        </p:nvGraphicFramePr>
        <p:xfrm>
          <a:off x="307498" y="35472"/>
          <a:ext cx="8836502" cy="2321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3240">
                  <a:extLst>
                    <a:ext uri="{9D8B030D-6E8A-4147-A177-3AD203B41FA5}">
                      <a16:colId xmlns:a16="http://schemas.microsoft.com/office/drawing/2014/main" val="60257762"/>
                    </a:ext>
                  </a:extLst>
                </a:gridCol>
                <a:gridCol w="3377447">
                  <a:extLst>
                    <a:ext uri="{9D8B030D-6E8A-4147-A177-3AD203B41FA5}">
                      <a16:colId xmlns:a16="http://schemas.microsoft.com/office/drawing/2014/main" val="992956465"/>
                    </a:ext>
                  </a:extLst>
                </a:gridCol>
                <a:gridCol w="3327067">
                  <a:extLst>
                    <a:ext uri="{9D8B030D-6E8A-4147-A177-3AD203B41FA5}">
                      <a16:colId xmlns:a16="http://schemas.microsoft.com/office/drawing/2014/main" val="3617358245"/>
                    </a:ext>
                  </a:extLst>
                </a:gridCol>
                <a:gridCol w="1428748">
                  <a:extLst>
                    <a:ext uri="{9D8B030D-6E8A-4147-A177-3AD203B41FA5}">
                      <a16:colId xmlns:a16="http://schemas.microsoft.com/office/drawing/2014/main" val="185891935"/>
                    </a:ext>
                  </a:extLst>
                </a:gridCol>
              </a:tblGrid>
              <a:tr h="232117"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Semaine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AD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Objectifs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AD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Activités Dirigées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AD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solidFill>
                            <a:schemeClr val="tx1"/>
                          </a:solidFill>
                          <a:latin typeface="Script Ecole 2" panose="02000400000000000000" pitchFamily="2" charset="77"/>
                          <a:ea typeface="Script Ecole 2" panose="02000400000000000000" pitchFamily="2" charset="77"/>
                        </a:rPr>
                        <a:t>Activités Autonomes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A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35587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914033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4369</TotalTime>
  <Words>3017</Words>
  <Application>Microsoft Macintosh PowerPoint</Application>
  <PresentationFormat>Affichage à l'écran (4:3)</PresentationFormat>
  <Paragraphs>878</Paragraphs>
  <Slides>6</Slides>
  <Notes>4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Script Ecole 2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Alissia waeles</dc:creator>
  <cp:lastModifiedBy>Alissia waeles</cp:lastModifiedBy>
  <cp:revision>125</cp:revision>
  <cp:lastPrinted>2023-09-05T20:58:54Z</cp:lastPrinted>
  <dcterms:created xsi:type="dcterms:W3CDTF">2023-09-05T19:39:19Z</dcterms:created>
  <dcterms:modified xsi:type="dcterms:W3CDTF">2025-03-09T13:06:49Z</dcterms:modified>
</cp:coreProperties>
</file>