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67" r:id="rId4"/>
    <p:sldId id="258" r:id="rId5"/>
    <p:sldId id="262" r:id="rId6"/>
    <p:sldId id="269" r:id="rId7"/>
    <p:sldId id="260" r:id="rId8"/>
    <p:sldId id="264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  <a:srgbClr val="FF2F92"/>
    <a:srgbClr val="FF7E79"/>
    <a:srgbClr val="7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73"/>
    <p:restoredTop sz="94654"/>
  </p:normalViewPr>
  <p:slideViewPr>
    <p:cSldViewPr snapToGrid="0">
      <p:cViewPr varScale="1">
        <p:scale>
          <a:sx n="55" d="100"/>
          <a:sy n="55" d="100"/>
        </p:scale>
        <p:origin x="192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956A0-DB12-E046-87C1-AC05D5BC427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1B749-8D51-B04D-B0BA-A2407B752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4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43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492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162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125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16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05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7" indent="0" algn="ctr">
              <a:buNone/>
              <a:defRPr sz="2000"/>
            </a:lvl2pPr>
            <a:lvl3pPr marL="914373" indent="0" algn="ctr">
              <a:buNone/>
              <a:defRPr sz="1800"/>
            </a:lvl3pPr>
            <a:lvl4pPr marL="1371558" indent="0" algn="ctr">
              <a:buNone/>
              <a:defRPr sz="1600"/>
            </a:lvl4pPr>
            <a:lvl5pPr marL="1828743" indent="0" algn="ctr">
              <a:buNone/>
              <a:defRPr sz="1600"/>
            </a:lvl5pPr>
            <a:lvl6pPr marL="2285930" indent="0" algn="ctr">
              <a:buNone/>
              <a:defRPr sz="1600"/>
            </a:lvl6pPr>
            <a:lvl7pPr marL="2743116" indent="0" algn="ctr">
              <a:buNone/>
              <a:defRPr sz="1600"/>
            </a:lvl7pPr>
            <a:lvl8pPr marL="3200302" indent="0" algn="ctr">
              <a:buNone/>
              <a:defRPr sz="1600"/>
            </a:lvl8pPr>
            <a:lvl9pPr marL="3657487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54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45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31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76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8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1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3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3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6" indent="0">
              <a:buNone/>
              <a:defRPr sz="1600" b="1"/>
            </a:lvl7pPr>
            <a:lvl8pPr marL="3200302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3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3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6" indent="0">
              <a:buNone/>
              <a:defRPr sz="1600" b="1"/>
            </a:lvl7pPr>
            <a:lvl8pPr marL="3200302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76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1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81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3" indent="0">
              <a:buNone/>
              <a:defRPr sz="1200"/>
            </a:lvl3pPr>
            <a:lvl4pPr marL="1371558" indent="0">
              <a:buNone/>
              <a:defRPr sz="1000"/>
            </a:lvl4pPr>
            <a:lvl5pPr marL="1828743" indent="0">
              <a:buNone/>
              <a:defRPr sz="1000"/>
            </a:lvl5pPr>
            <a:lvl6pPr marL="2285930" indent="0">
              <a:buNone/>
              <a:defRPr sz="1000"/>
            </a:lvl6pPr>
            <a:lvl7pPr marL="2743116" indent="0">
              <a:buNone/>
              <a:defRPr sz="1000"/>
            </a:lvl7pPr>
            <a:lvl8pPr marL="3200302" indent="0">
              <a:buNone/>
              <a:defRPr sz="1000"/>
            </a:lvl8pPr>
            <a:lvl9pPr marL="3657487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86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6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58" indent="0">
              <a:buNone/>
              <a:defRPr sz="2000"/>
            </a:lvl4pPr>
            <a:lvl5pPr marL="1828743" indent="0">
              <a:buNone/>
              <a:defRPr sz="2000"/>
            </a:lvl5pPr>
            <a:lvl6pPr marL="2285930" indent="0">
              <a:buNone/>
              <a:defRPr sz="2000"/>
            </a:lvl6pPr>
            <a:lvl7pPr marL="2743116" indent="0">
              <a:buNone/>
              <a:defRPr sz="2000"/>
            </a:lvl7pPr>
            <a:lvl8pPr marL="3200302" indent="0">
              <a:buNone/>
              <a:defRPr sz="2000"/>
            </a:lvl8pPr>
            <a:lvl9pPr marL="3657487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3" indent="0">
              <a:buNone/>
              <a:defRPr sz="1200"/>
            </a:lvl3pPr>
            <a:lvl4pPr marL="1371558" indent="0">
              <a:buNone/>
              <a:defRPr sz="1000"/>
            </a:lvl4pPr>
            <a:lvl5pPr marL="1828743" indent="0">
              <a:buNone/>
              <a:defRPr sz="1000"/>
            </a:lvl5pPr>
            <a:lvl6pPr marL="2285930" indent="0">
              <a:buNone/>
              <a:defRPr sz="1000"/>
            </a:lvl6pPr>
            <a:lvl7pPr marL="2743116" indent="0">
              <a:buNone/>
              <a:defRPr sz="1000"/>
            </a:lvl7pPr>
            <a:lvl8pPr marL="3200302" indent="0">
              <a:buNone/>
              <a:defRPr sz="1000"/>
            </a:lvl8pPr>
            <a:lvl9pPr marL="3657487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0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80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7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9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6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50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6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23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96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80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3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8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3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0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6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02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7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N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L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076027"/>
              </p:ext>
            </p:extLst>
          </p:nvPr>
        </p:nvGraphicFramePr>
        <p:xfrm>
          <a:off x="307497" y="1"/>
          <a:ext cx="8836503" cy="7045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264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19267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( 2 jours seulement pont)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rime.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 voyelle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mots selon un phonème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Localiser l’emplacement d’un phonème dans un mot.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Prolonger les phonèmes d’un mot pour mieux les discriminer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les phonèmes pour former des syllabes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et jouer avec des phonèmes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en prêtant attention aux phonèmes entendus.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Révision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P4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de la période 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Trouvons les sons de Siméon D G OI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Transformons les mots.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 en dirigé par petit groupe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Transformons les mots en dirigé par petit groupe.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 de travail : Activités autonomes x8 (rattrapage / révision P4)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coloriage sonore  C D G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L’arbre des sons F S V CH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domino des sons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 chaque son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P162-163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papillons des sons F S V Z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tableau des sons B D P 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mots tordus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lettres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P166 – 167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206111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qui se différencient par un seul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Articuler correctement pour mieux distinguer les différents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mots selon un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Produire des mots par combinaison de syllabes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digramme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Coder l’emplacement d’un phonème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un mot en associant 2 syllabes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des syllabes et les fusionner pour trouver un nouveau mot.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Démêlons les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Phonème en début de mot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Créons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 M 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F/V S/CH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à l’ophtalmo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Fabulettres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jeu des familles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bonne syllabe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 de travail : Activités autonomes x8 suite S1.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+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pince du son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son des mots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mot mystère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syllabes 1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23815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qui se différencient par un seul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Articuler correctement pour mieux Discriminer des phonèmes et prononcer leur son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Produire des mots par combinaison de syllabes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un mot en associant 2 syllabes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 phonème final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phonème manquant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des syllabes et les fusionner pour former un nouveau mot.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Démêlons les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Phonème en début de mot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Créons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 L 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F/CH S/Z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à l’ophtalmo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capitales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L’ouïe parfaite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bonne syllabe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rébus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finale des sons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lettre manquante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syllabes 2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53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7">
            <a:extLst>
              <a:ext uri="{FF2B5EF4-FFF2-40B4-BE49-F238E27FC236}">
                <a16:creationId xmlns:a16="http://schemas.microsoft.com/office/drawing/2014/main" id="{61016873-63D8-1D0E-03AD-D0F709E7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09183"/>
              </p:ext>
            </p:extLst>
          </p:nvPr>
        </p:nvGraphicFramePr>
        <p:xfrm>
          <a:off x="307497" y="1"/>
          <a:ext cx="8836503" cy="7004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2015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2201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qui se différencient par un seul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Articuler correctement pour mieux distinguer les différents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phonèmes et prononcer leur son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une syllabe pour compléter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la syllabe d’un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Isoler et coder la syllabe pour trouver un nouveau mot.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phonème manquant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deux syllabes pour créer un mot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Démêlons les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Phonème en début de mot + confusion de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Créons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 N 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J/Z M/N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à l’ophtalmo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minuscules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festin de Siméon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course de Siméon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mots nouveaux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cartes des mots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rébus inversés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syllabe manquante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  <a:tr h="24865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qui se différencient par un seul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Articuler correctement pour mieux distinguer les différents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phonèmes et prononcer leur son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syllabes S4-6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la syllabe d’un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un mot en utilisant les lettres données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un mot à l’aide des lettres proposées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une image à un mot en comparant deux lettres proposées.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phonème manquant et écrire sa lettre correspondante dans un mot.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Démêlons les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Phonème en début ou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mileu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de mot + confusion de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Créons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 P 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P/B B/D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à l’ophtalmo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Syllabes en lettres capitales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bonne syllabe 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L’écriture aidée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lettres mélangées 1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bon mot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mots incomplets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recherche des lettres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11555"/>
                  </a:ext>
                </a:extLst>
              </a:tr>
              <a:tr h="192927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 6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qui se différencient par un seul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phonèmes et prononcer leur son. Lire des syllabes. Ecrire des mots simples. Ecrire la syllabe commune entre deux mots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un mot à l’aide des syllabes proposées. 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un mot à l’aide des lettres proposées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Démêlons les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Phonème en début ou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mileu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de mot + confusion de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Créons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 D G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/D G/C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à l’ophtalmo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Syllabes en lettres minuscules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jeu des ardoises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premiers essais d’écriture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syllabe identique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mots coupés</a:t>
                      </a:r>
                    </a:p>
                    <a:p>
                      <a:pPr algn="ctr"/>
                      <a:b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</a:b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lettres mélangées 2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L’essai d’écriture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29828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CC0F8D3-0D67-73DD-CC8D-C85DD0D131A7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N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L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85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7">
            <a:extLst>
              <a:ext uri="{FF2B5EF4-FFF2-40B4-BE49-F238E27FC236}">
                <a16:creationId xmlns:a16="http://schemas.microsoft.com/office/drawing/2014/main" id="{61016873-63D8-1D0E-03AD-D0F709E7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00259"/>
              </p:ext>
            </p:extLst>
          </p:nvPr>
        </p:nvGraphicFramePr>
        <p:xfrm>
          <a:off x="307497" y="1"/>
          <a:ext cx="8836503" cy="6923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5406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1188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S7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mots qui se différencient par un seul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Articuler correctement pour mieux distinguer les différents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phonèmes et prononcer leur son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syllabes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mots simples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mots pour trouver l’image associée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le mot associé à son image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une syllabe pour compléter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un mot à son image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à l’ophtalmo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Mots simples en minuscules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de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course finale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loto des mots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puzzle des mots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mot juste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Un mot et une image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  <a:tr h="22540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S8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Articuler correctement pour mieux distinguer les différents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phonèmes et prononcer leur son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syllabes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mots simples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mots pour trouver l’image associée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le mot associé à son image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un mot à son image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la syllabe dictée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dictée muette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mots en s’aidant du nombre de lettres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AR non faites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de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Lecture de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AD non faites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la carte image au bon mot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muettes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tâtonnée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AA non faites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Premières lectures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Encodage grille alpha avec lettres mobiles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muettes différents niveau en autonomie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de mots juste avec les cases pour les lettres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11555"/>
                  </a:ext>
                </a:extLst>
              </a:tr>
              <a:tr h="2259715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les phonèmes d’une syllabe pour en trouver le codage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Articuler correctement pour mieux distinguer les différents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phonèmes et prononcer leur son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syllabes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mots simples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Lire des mots pour trouver l’image associée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un mot à son image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lun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mot dictée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mots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petites phrases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Jeux et comptines sur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de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Lecture de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Lecture de petites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la carte image à la bonne phrase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tâtonnée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Premières lectures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Mettre une légende à son dessin en écrivant tout seul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de mots sans les cases qui indiquent le nombre de lettre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29828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CC0F8D3-0D67-73DD-CC8D-C85DD0D131A7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N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L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671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10511"/>
            <a:ext cx="307497" cy="701730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MA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Q</a:t>
            </a:r>
          </a:p>
          <a:p>
            <a:pPr algn="ctr"/>
            <a:r>
              <a:rPr lang="fr-FR" dirty="0"/>
              <a:t>U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064380"/>
              </p:ext>
            </p:extLst>
          </p:nvPr>
        </p:nvGraphicFramePr>
        <p:xfrm>
          <a:off x="307498" y="23753"/>
          <a:ext cx="8836503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517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6822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2218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488839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2 jours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placer des nombres sur une droite graduée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recomposer la comptine numérique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un nombre manquant dans une suite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la valeur ordinale des nombres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Enlever des jetons à une quantité donnée.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un nombre.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Compléter un quadrillage à l’aide d’un modèle.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algorithme de plus en plus complexe.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Ranger les chiffres sur la droite graduée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Boom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Je compte à partir de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 compte de … à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Montre moi le nombre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nombres frappés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mains dans le dos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Avec les 2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Frise numérique lacunaire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 de nombres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boîte d’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oeufs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Décomposition de 9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: la poubelle :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 repérer sur un quadrillage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b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</a:b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Pions à empiler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Algorithme 4 couleurs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puzzles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2222177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importantes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cartes dans l’ordre numérique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Ranger les nombres dans l’ordre / compléter des frises numériques à trous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des problèmes de quantité.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un nombre manquant dans une suite. 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Construire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des solides.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Partager une collection en deux parts égales.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Ranger les chiffres sur la droite graduée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Je compte à partir de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 compte de … à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Montre moi le nombre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nombres frappés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mains dans le dos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Avec les 2 mains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Construction de solides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: les roues des voitures et des mots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Travail sur la suite numérique ( à trou, début imposé…)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Colorie autant de coccinelle rouges que jaunes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Ajoute les points manquants sur les coccinelles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Coloriage codés en mode tableau à double entrée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Boîte à compter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Attrimaths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pixart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/ arc en ciel / allumettes / carrés colorés / pyramide  / balance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1822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3 jours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importantes 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le vocabulaire spatial.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placer des objets en suivant une consigne ( se repérer dans l’espace).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Utiliser une règle correctement.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un nombre.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 repérer sur l’espace d’un quadrillage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du jour.-Subitizing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bougies du gâteau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 plateau ( écran)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 à rebours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nombre oublié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carte gagnante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Décomposition de 10 :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2 cartes pour faire 10.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coccinelle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Logix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drôle de coccinelle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Tracé à la règle de figures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paquets de 10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Fiche décomposition 10 coccinelles.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Formes Aimantées /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/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labolud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C5C73ABD-1487-1458-ED11-1DB7268D6158}"/>
              </a:ext>
            </a:extLst>
          </p:cNvPr>
          <p:cNvSpPr txBox="1"/>
          <p:nvPr/>
        </p:nvSpPr>
        <p:spPr>
          <a:xfrm>
            <a:off x="-60642" y="6602679"/>
            <a:ext cx="8550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LMP</a:t>
            </a:r>
          </a:p>
        </p:txBody>
      </p:sp>
    </p:spTree>
    <p:extLst>
      <p:ext uri="{BB962C8B-B14F-4D97-AF65-F5344CB8AC3E}">
        <p14:creationId xmlns:p14="http://schemas.microsoft.com/office/powerpoint/2010/main" val="56370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1"/>
            <a:ext cx="307497" cy="729430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MA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Q</a:t>
            </a:r>
          </a:p>
          <a:p>
            <a:pPr algn="ctr"/>
            <a:r>
              <a:rPr lang="fr-FR" dirty="0"/>
              <a:t>U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00906"/>
              </p:ext>
            </p:extLst>
          </p:nvPr>
        </p:nvGraphicFramePr>
        <p:xfrm>
          <a:off x="307498" y="1"/>
          <a:ext cx="8836503" cy="6953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17833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1332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grandes.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et mémoriser une quantité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le nombre 8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Reconnaître et nommer les formes géométriques.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dessiner des formes géométriques à main levée puis à la règle.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bougies du gâteau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 plateau ( écran)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 à rebours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nombre oublié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carte gagnante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Frise numérique lacunaire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 de nombres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boîte d’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oeufs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Partage équitable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Symétrie découverte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Cherche et compte : drôle de coccinelle 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Domino coccinelle à compléter 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Symétrie papillon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Jeu du marteau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fleurs des nombres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 Tangram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699847"/>
                  </a:ext>
                </a:extLst>
              </a:tr>
              <a:tr h="2253450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+en + grandes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 de quantité.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collection double d’une collection donnée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les solides.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le nom de quelques solides.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un jeu collectif.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Reconnaitre les différentes représentation d’un nombre sur un dé.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un jeu mathématique en partageant le même pion.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en ordre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liste au tableau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deux dés pour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 porte monnaie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Sur mon sapin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pâtes dans la casserole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Pippo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le pigeon voyageur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L’addition des cartes 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Sudoku drôle de coccinelle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Cartes symétrie coccinelle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Symétrie quadrillage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kapla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formes aimantées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Puzzles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2253450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petites quantités.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jeu collectif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nombre mystère par élimination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des problèmes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le nombre 9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le nom de nombres connus avec leur écriture chiffrée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en ordre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liste au tableau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deux dés pour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 porte monnaie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Sur mon sapin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pâtes dans la casserole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magasin étape 1 ( pièce 1euro)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des insectes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Fleurs des nombres version addition.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Chemins codés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Orientation phasme / coccinelle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Tableau à double entrée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Compter et écrire le bon nombre de pois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pixart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/ arc en ciel / allumettes / carrés colorés / pyramide  / balance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Labolud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BAC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50A13205-D952-556A-2051-DD9A8FF12D19}"/>
              </a:ext>
            </a:extLst>
          </p:cNvPr>
          <p:cNvSpPr txBox="1"/>
          <p:nvPr/>
        </p:nvSpPr>
        <p:spPr>
          <a:xfrm>
            <a:off x="-56954" y="6659073"/>
            <a:ext cx="8550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LMP</a:t>
            </a:r>
          </a:p>
        </p:txBody>
      </p:sp>
    </p:spTree>
    <p:extLst>
      <p:ext uri="{BB962C8B-B14F-4D97-AF65-F5344CB8AC3E}">
        <p14:creationId xmlns:p14="http://schemas.microsoft.com/office/powerpoint/2010/main" val="337795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-10509"/>
            <a:ext cx="307497" cy="729430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MA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Q</a:t>
            </a:r>
          </a:p>
          <a:p>
            <a:pPr algn="ctr"/>
            <a:r>
              <a:rPr lang="fr-FR" dirty="0"/>
              <a:t>U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909862"/>
              </p:ext>
            </p:extLst>
          </p:nvPr>
        </p:nvGraphicFramePr>
        <p:xfrm>
          <a:off x="307498" y="1"/>
          <a:ext cx="8836503" cy="683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0980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7754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grandes.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et mémoriser une quantité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le nombre 8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Reconnaître et nommer les formes géométriques.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dessiner des formes géométriques à main levée puis à la règle.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bougies du gâteau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 plateau ( écran)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 à rebours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nombre oublié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carte gagnante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des 5 pions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des boîtes d’œufs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numérique drôle de coccinelle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Coordonées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Dans mon jardin il y a 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Fiche somme de 2 dés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Coloriage codé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Kapla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Atttrimaths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699847"/>
                  </a:ext>
                </a:extLst>
              </a:tr>
              <a:tr h="2258983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+en + grandes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 de quantité.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collection double d’une collection donnée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les solides.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le nom de quelques solides.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un jeu collectif.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Reconnaitre les différentes représentation d’un nombre sur un dé.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un jeu mathématique en partageant le même pion.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en ordre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liste au tableau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deux dés pour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 porte monnaie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Sur mon sapin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pâtes dans la casserole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magasin étape 2 ( 1, 2 5 euros)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des maisons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de masse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les brevets restants :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pixart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/ arc en ciel / allumettes / carrés colorés / pyramide  / balance 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jeu du marteau 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Kapla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Tangram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Attrimath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Puzzles , formes aimantées,</a:t>
                      </a:r>
                    </a:p>
                    <a:p>
                      <a:pPr algn="ctr"/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BAC ,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Labolud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, jeu du marteau , fleurs des nombres…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2249704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petites quantités.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jeu collectif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nombre mystère par élimination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des problèmes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le nombre 9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le nom de nombres connus avec leur écriture chiffrée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en ordre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liste au tableau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deux dés pour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 porte monnaie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Sur mon sapin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pâtes dans la casserole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contenances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</a:b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ferme ta boîte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les brevets restants :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pixart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/ arc en ciel / allumettes / carrés colorés / pyramide  / balance 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jeu du marteau 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Kapla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Tangram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Attrimath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Puzzles , formes aimantées,</a:t>
                      </a:r>
                    </a:p>
                    <a:p>
                      <a:pPr algn="ctr"/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BAC ,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Labolud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, jeu du marteau , fleurs des nombres…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7B3F6900-9ECD-BF93-7505-39E1D4F0312D}"/>
              </a:ext>
            </a:extLst>
          </p:cNvPr>
          <p:cNvSpPr txBox="1"/>
          <p:nvPr/>
        </p:nvSpPr>
        <p:spPr>
          <a:xfrm>
            <a:off x="-60642" y="6602679"/>
            <a:ext cx="8550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LMP</a:t>
            </a:r>
          </a:p>
        </p:txBody>
      </p:sp>
    </p:spTree>
    <p:extLst>
      <p:ext uri="{BB962C8B-B14F-4D97-AF65-F5344CB8AC3E}">
        <p14:creationId xmlns:p14="http://schemas.microsoft.com/office/powerpoint/2010/main" val="1031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FF2F9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r>
              <a:rPr lang="fr-FR" dirty="0"/>
              <a:t>ME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C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TU</a:t>
            </a:r>
          </a:p>
          <a:p>
            <a:pPr algn="ctr"/>
            <a:r>
              <a:rPr lang="fr-FR" dirty="0"/>
              <a:t>RE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758721"/>
              </p:ext>
            </p:extLst>
          </p:nvPr>
        </p:nvGraphicFramePr>
        <p:xfrm>
          <a:off x="307496" y="1"/>
          <a:ext cx="8836502" cy="680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5234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576639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2 jours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au graphisme décoratif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Remplir une zone délimitée avec différents graphismes.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S’entrainer à écrire des lettres cursives sur l’ardoise 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3 graphies : capitale, scripte et cursive.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l’ordre alphabétique : ordonner les lettres de l ’alphabet en cursive.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écrire son prénom en cursive en respectant un lignage.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Remettre toutes les lettres cursive dans l’ordre en les collant sans modèle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Prénom en cursive aux pastels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du mot mai en capitale + correspondance graphique  scripte  et cursive ( intercalaire)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Planches graphiques en bois.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 à billes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Pistes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tactiles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Tableau et crayon d’ardoise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Imagiers de graphismes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Dés de graphisme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pâte à modeler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Ecran tactile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Modèles étape par étape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plastifiés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Répertoire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Fabulettres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Affichages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Ateliers autonomes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 secret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1591654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Adapter la taille d’un graphisme à un espace donné.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les lettres en capitale et en scripte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différents graphismes dans un espace délimité.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divers graphismes dans zones en entonnoirs.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-Cahier d’écriture : 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écriture sur l’ardoise v w r s 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Lettres mobiles drôles de coccinelle : correspondance graphique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pêche à la ligne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labyrinthe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syllabes des animaux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tri d’images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P36-37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1651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3 jours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Combiner des graphismes connus pour en créer de nouveaux : les cœurs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dans différentes graphies.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Compléter un alphabet à trous en écrivant les lettres manquantes en cursive.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S’entrainer à écrire des lettres cursive sur l’ardoise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les cœurs ( carte fête des mères)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-Différentes graphies à placer : vocabulaire drôle de coccinelle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-cahier d’écriture : v w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-frise alphabétique à trous lettres cursive à écrire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puzzles codés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L’arbre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cadeau des animaux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paires d’animaux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P40-41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  <a:tr h="1712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Combiner des graphismes connus pour en créer de nouveaux : les fleurs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la correspondance graphique entre les 3 écritures : capitale, scripte et cursive.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dans les 3 graphies en les coloriant.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 graphisme combiné les fleurs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cahier d’écriture : les lettres r 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Colorier de la même couleur les différentes graphies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Associer chaque lettre capitale à la bonne lettre scripte et cursive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L’intrus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puzzle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codage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chemin du chat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P44-45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0CAEAA73-27E9-A0EA-423A-7A35AAD8C4CC}"/>
              </a:ext>
            </a:extLst>
          </p:cNvPr>
          <p:cNvSpPr txBox="1"/>
          <p:nvPr/>
        </p:nvSpPr>
        <p:spPr>
          <a:xfrm>
            <a:off x="-60642" y="6602679"/>
            <a:ext cx="8550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LMP</a:t>
            </a:r>
          </a:p>
        </p:txBody>
      </p:sp>
    </p:spTree>
    <p:extLst>
      <p:ext uri="{BB962C8B-B14F-4D97-AF65-F5344CB8AC3E}">
        <p14:creationId xmlns:p14="http://schemas.microsoft.com/office/powerpoint/2010/main" val="1952713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D38DF9A-FFEC-F85B-5E8F-E63815040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77608"/>
              </p:ext>
            </p:extLst>
          </p:nvPr>
        </p:nvGraphicFramePr>
        <p:xfrm>
          <a:off x="307499" y="264074"/>
          <a:ext cx="8836502" cy="6593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1195604960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1412129382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114838266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2094265466"/>
                    </a:ext>
                  </a:extLst>
                </a:gridCol>
              </a:tblGrid>
              <a:tr h="23737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 et grande section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S’entrainer sur l’ardoise à l’écriture de lettres en cursive..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jours de la semaine en écriture cursive en respectant un lignage.</a:t>
                      </a:r>
                    </a:p>
                    <a:p>
                      <a:pPr algn="l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3 graphies : capitale, scripte et cursive.</a:t>
                      </a:r>
                    </a:p>
                    <a:p>
                      <a:pPr algn="l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les déterminant un et une, leur fonction et les écrire.</a:t>
                      </a:r>
                    </a:p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Atelier graphique : alternance de lignes de graphisme/ lettres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cahier d’écriture la lettre x 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cahier d’écriture jour de la semaine</a:t>
                      </a:r>
                    </a:p>
                    <a:p>
                      <a:pPr algn="ctr"/>
                      <a:endParaRPr lang="fr-FR" sz="5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Découverte des déterminant un une des + écriture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Coccinelle à remplir avec divers graphismes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Cahiers effaçables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Chenille des lettres sur l’écran tactile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Suite alphabétique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Jeux en ligne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 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de dessins enregistrées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Cartes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dessineto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Répertoire graphique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tactiles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J’entoure les lettres capitales /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sciptes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du mot donné en cursive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…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095741"/>
                  </a:ext>
                </a:extLst>
              </a:tr>
              <a:tr h="2110103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et grande sections afin de créer un répertoire.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Inventer de nouveaux graphismes.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petits mots en cursive en respectant un lignage.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3 graphies : capitale, scripte et cursive.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Recomposer des phrases en associant deux graphies.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création répertoire graphique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écriture de petits mots dans le cahier d’écriture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du mot juin en capitale + correspondance graphique  scripte  et cursive ( intercalaire)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Correspondance graphique les phrases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540371"/>
                  </a:ext>
                </a:extLst>
              </a:tr>
              <a:tr h="2110103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un dessin en suivant une fiche technique.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et grande sections afin de créer un répertoire.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Inventer de nouveaux graphismes.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Recomposer des mots en associant différentes graphies.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dictée de dessin.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de petits mots en cursive en respectant un lignage.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Dessin étape par étape : la coccinelle et le phasme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création répertoire graphique suite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Lettres mobiles correspondance scripte / cursive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dessin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Cahier d’écriture : petits mots avec déterminant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48168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0B666F79-F4C5-A76E-3C01-2D86CCED7AF8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FF2F9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r>
              <a:rPr lang="fr-FR" dirty="0"/>
              <a:t>ME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C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TU</a:t>
            </a:r>
          </a:p>
          <a:p>
            <a:pPr algn="ctr"/>
            <a:r>
              <a:rPr lang="fr-FR" dirty="0"/>
              <a:t>RE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956B7B62-82AF-0BD1-33BE-E9417CBAC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12510"/>
              </p:ext>
            </p:extLst>
          </p:nvPr>
        </p:nvGraphicFramePr>
        <p:xfrm>
          <a:off x="307498" y="35472"/>
          <a:ext cx="8836502" cy="232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60257762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992956465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3617358245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185891935"/>
                    </a:ext>
                  </a:extLst>
                </a:gridCol>
              </a:tblGrid>
              <a:tr h="232117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558763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286F11F6-34A4-D1C4-1A1D-47D6DA5D506F}"/>
              </a:ext>
            </a:extLst>
          </p:cNvPr>
          <p:cNvSpPr txBox="1"/>
          <p:nvPr/>
        </p:nvSpPr>
        <p:spPr>
          <a:xfrm>
            <a:off x="-60642" y="6602679"/>
            <a:ext cx="8550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LMP</a:t>
            </a:r>
          </a:p>
        </p:txBody>
      </p:sp>
    </p:spTree>
    <p:extLst>
      <p:ext uri="{BB962C8B-B14F-4D97-AF65-F5344CB8AC3E}">
        <p14:creationId xmlns:p14="http://schemas.microsoft.com/office/powerpoint/2010/main" val="3229140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FF2F9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r>
              <a:rPr lang="fr-FR" dirty="0"/>
              <a:t>ME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C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TU</a:t>
            </a:r>
          </a:p>
          <a:p>
            <a:pPr algn="ctr"/>
            <a:r>
              <a:rPr lang="fr-FR" dirty="0"/>
              <a:t>RE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5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296415"/>
              </p:ext>
            </p:extLst>
          </p:nvPr>
        </p:nvGraphicFramePr>
        <p:xfrm>
          <a:off x="307496" y="2"/>
          <a:ext cx="8836502" cy="6260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5277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333617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au graphisme décoratif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et grande sections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de boucles.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Remplir une zone délimitée avec différents graphismes en fonction d’un lancé de dé.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S’entrainer à écrire des phrases en cursive sur l’ardoise 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de phrases en respectant un lignage.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Atelier graphique : graphisme les boucles  et autres graphismes.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-Jeu de dés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Graphisme ronds aux pastels + gomme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Cahier d’écriture : phrases simples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Planches graphiques en bois.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 à billes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Pistes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tactiles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Tableau et crayon d’ardoise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Imagiers de graphismes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Dés de graphisme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pâte à modeler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Ecran tactile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Modèles étape par étape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plastifiés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Répertoire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Fabulettres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Affichages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Ateliers autonomes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 secret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4568635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 et grande section afin de réaliser une fresque.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portrait graphique en fonction d’un lancé de dé.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différents graphismes dans un espace délimité.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de phrases en respectant un lignage.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-Fresque graphique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Portrait avec les dés graphiques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Cahier d’écriture : phrases simples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+ Jeux et créations libres de fin d’année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6807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4792</TotalTime>
  <Words>4041</Words>
  <Application>Microsoft Macintosh PowerPoint</Application>
  <PresentationFormat>Affichage à l'écran (4:3)</PresentationFormat>
  <Paragraphs>1286</Paragraphs>
  <Slides>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Script Ecole 2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Alissia waeles</dc:creator>
  <cp:lastModifiedBy>Alissia waeles</cp:lastModifiedBy>
  <cp:revision>166</cp:revision>
  <cp:lastPrinted>2023-09-05T20:58:54Z</cp:lastPrinted>
  <dcterms:created xsi:type="dcterms:W3CDTF">2023-09-05T19:39:19Z</dcterms:created>
  <dcterms:modified xsi:type="dcterms:W3CDTF">2025-03-09T13:07:41Z</dcterms:modified>
</cp:coreProperties>
</file>